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6172200"/>
          </a:xfrm>
          <a:prstGeom prst="rect">
            <a:avLst/>
          </a:prstGeom>
          <a:noFill/>
        </p:spPr>
        <p:txBody>
          <a:bodyPr wrap="square" anchor="ctr">
            <a:spAutoFit/>
          </a:bodyPr>
          <a:lstStyle/>
          <a:p>
            <a:pPr algn="l">
              <a:spcAft>
                <a:spcPts val="0"/>
              </a:spcAft>
            </a:pPr>
            <a:r>
              <a:rPr sz="2400" b="1">
                <a:latin typeface="Arial"/>
              </a:rPr>
              <a:t>VOIP_Installer - CUJ_Study</a:t>
            </a:r>
            <a:br/>
            <a:br/>
            <a:r>
              <a:rPr sz="1400" b="0">
                <a:latin typeface="Arial"/>
              </a:rPr>
              <a:t>Study: CUJ_Study</a:t>
            </a:r>
            <a:br/>
            <a:r>
              <a:rPr sz="1400" b="0">
                <a:latin typeface="Arial"/>
              </a:rPr>
              <a:t>Persona: IT Administrator - Office Operations</a:t>
            </a: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Some routine setup work is more manual than it</a:t>
            </a:r>
          </a:p>
          <a:p>
            <a:pPr algn="l">
              <a:spcAft>
                <a:spcPts val="0"/>
              </a:spcAft>
            </a:pPr>
            <a:r>
              <a:rPr sz="1200" b="0">
                <a:latin typeface="Arial"/>
              </a:rPr>
              <a:t>Summary of Priority Findings</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800"/>
              </a:spcAft>
            </a:pPr>
            <a:r>
              <a:rPr sz="1600" b="1">
                <a:latin typeface="Arial"/>
              </a:rPr>
              <a:t>Priority: P2</a:t>
            </a:r>
          </a:p>
          <a:p>
            <a:pPr>
              <a:spcAft>
                <a:spcPts val="400"/>
              </a:spcAft>
            </a:pPr>
            <a:r>
              <a:rPr sz="1400" b="0">
                <a:latin typeface="Arial"/>
              </a:rPr>
              <a:t/>
            </a:r>
          </a:p>
          <a:p>
            <a:pPr>
              <a:spcAft>
                <a:spcPts val="800"/>
              </a:spcAft>
            </a:pPr>
            <a:r>
              <a:rPr sz="1600" b="1">
                <a:latin typeface="Arial"/>
              </a:rPr>
              <a:t>Issue</a:t>
            </a:r>
          </a:p>
          <a:p>
            <a:pPr>
              <a:spcAft>
                <a:spcPts val="1400"/>
              </a:spcAft>
            </a:pPr>
            <a:r>
              <a:rPr sz="1400" b="0">
                <a:latin typeface="Arial"/>
              </a:rPr>
              <a:t>• Some routine setup work is more manual than it needs to be.</a:t>
            </a:r>
          </a:p>
          <a:p>
            <a:pPr>
              <a:spcAft>
                <a:spcPts val="400"/>
              </a:spcAft>
            </a:pPr>
            <a:r>
              <a:rPr sz="1400" b="0">
                <a:latin typeface="Arial"/>
              </a:rPr>
              <a:t/>
            </a:r>
          </a:p>
          <a:p>
            <a:pPr>
              <a:spcAft>
                <a:spcPts val="800"/>
              </a:spcAft>
            </a:pPr>
            <a:r>
              <a:rPr sz="1600" b="1">
                <a:latin typeface="Arial"/>
              </a:rPr>
              <a:t>Recommendation</a:t>
            </a:r>
          </a:p>
          <a:p>
            <a:pPr>
              <a:spcAft>
                <a:spcPts val="1400"/>
              </a:spcAft>
            </a:pPr>
            <a:r>
              <a:rPr sz="1400" b="0">
                <a:latin typeface="Arial"/>
              </a:rPr>
              <a:t>• Add bulk add for users.</a:t>
            </a:r>
          </a:p>
          <a:p>
            <a:pPr>
              <a:spcAft>
                <a:spcPts val="400"/>
              </a:spcAft>
            </a:pPr>
            <a:r>
              <a:rPr sz="1400" b="0">
                <a:latin typeface="Arial"/>
              </a:rPr>
              <a:t/>
            </a:r>
          </a:p>
          <a:p>
            <a:pPr>
              <a:spcAft>
                <a:spcPts val="800"/>
              </a:spcAft>
            </a:pPr>
            <a:r>
              <a:rPr sz="1600" b="1">
                <a:latin typeface="Arial"/>
              </a:rPr>
              <a:t>Support strength</a:t>
            </a:r>
          </a:p>
          <a:p>
            <a:pPr>
              <a:spcAft>
                <a:spcPts val="1400"/>
              </a:spcAft>
            </a:pPr>
            <a:r>
              <a:rPr sz="1400" b="0">
                <a:latin typeface="Arial"/>
              </a:rPr>
              <a:t>• Strong</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Goals</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1600"/>
              </a:spcAft>
            </a:pPr>
            <a:r>
              <a:rPr sz="1400" b="0">
                <a:latin typeface="Arial"/>
              </a:rPr>
              <a:t>Restore phone service quickly when problems appear.</a:t>
            </a:r>
          </a:p>
          <a:p>
            <a:pPr>
              <a:spcAft>
                <a:spcPts val="1600"/>
              </a:spcAft>
            </a:pPr>
            <a:r>
              <a:rPr sz="1400" b="0">
                <a:latin typeface="Arial"/>
              </a:rPr>
              <a:t>Keep call quality stable by watching network indicators such as jitter or packet loss.</a:t>
            </a:r>
          </a:p>
          <a:p>
            <a:pPr>
              <a:spcAft>
                <a:spcPts val="1600"/>
              </a:spcAft>
            </a:pPr>
            <a:r>
              <a:rPr sz="1400" b="0">
                <a:latin typeface="Arial"/>
              </a:rPr>
              <a:t>Use the router interface or dashboard to understand current status and narrow down likely causes.</a:t>
            </a:r>
          </a:p>
          <a:p>
            <a:pPr>
              <a:spcAft>
                <a:spcPts val="1600"/>
              </a:spcAft>
            </a:pPr>
            <a:r>
              <a:rPr sz="1400" b="0">
                <a:latin typeface="Arial"/>
              </a:rPr>
              <a:t>Find trustworthy troubleshooting guidance without piecing together too many outside sources.</a:t>
            </a:r>
          </a:p>
          <a:p>
            <a:pPr>
              <a:spcAft>
                <a:spcPts val="1600"/>
              </a:spcAft>
            </a:pPr>
            <a:r>
              <a:rPr sz="1400" b="0">
                <a:latin typeface="Arial"/>
              </a:rPr>
              <a:t>Make configuration changes with more confidence.</a:t>
            </a:r>
          </a:p>
          <a:p>
            <a:pPr>
              <a:spcAft>
                <a:spcPts val="1600"/>
              </a:spcAft>
            </a:pPr>
            <a:r>
              <a:rPr sz="1400" b="0">
                <a:latin typeface="Arial"/>
              </a:rPr>
              <a:t>Handle non-urgent issues through support channels when needed.</a:t>
            </a:r>
          </a:p>
          <a:p>
            <a:pPr>
              <a:spcAft>
                <a:spcPts val="1600"/>
              </a:spcAft>
            </a:pPr>
            <a:r>
              <a:rPr sz="1400" b="0">
                <a:latin typeface="Arial"/>
              </a:rPr>
              <a:t>Reduce repetitive admin work for common setup tasks.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Workflow Steps</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1600"/>
              </a:spcAft>
            </a:pPr>
            <a:r>
              <a:rPr sz="1400" b="0">
                <a:latin typeface="Arial"/>
              </a:rPr>
              <a:t>Receive the issue or planned task. Participants start by understanding what changed, how urgent the problem is, and whether the work is troubleshooting or planned configuration.</a:t>
            </a:r>
          </a:p>
          <a:p>
            <a:pPr>
              <a:spcAft>
                <a:spcPts val="1600"/>
              </a:spcAft>
            </a:pPr>
            <a:r>
              <a:rPr sz="1400" b="0">
                <a:latin typeface="Arial"/>
              </a:rPr>
              <a:t>Check symptoms and impact. They identify whether the issue looks like call quality, connectivity, registration, or configuration trouble.</a:t>
            </a:r>
          </a:p>
          <a:p>
            <a:pPr>
              <a:spcAft>
                <a:spcPts val="1600"/>
              </a:spcAft>
            </a:pPr>
            <a:r>
              <a:rPr sz="1400" b="0">
                <a:latin typeface="Arial"/>
              </a:rPr>
              <a:t>Inspect the router interface or dashboard. Participants review status information and use live graphs or call statistics to understand what is happening.</a:t>
            </a:r>
          </a:p>
          <a:p>
            <a:pPr>
              <a:spcAft>
                <a:spcPts val="1600"/>
              </a:spcAft>
            </a:pPr>
            <a:r>
              <a:rPr sz="1400" b="0">
                <a:latin typeface="Arial"/>
              </a:rPr>
              <a:t>Cross-check network context and references. They compare what they see in the interface with network details, saved diagrams or notes, and outside guidance such as official docs, forums, PDFs, screenshots, or Reddit.</a:t>
            </a:r>
          </a:p>
          <a:p>
            <a:pPr>
              <a:spcAft>
                <a:spcPts val="1600"/>
              </a:spcAft>
            </a:pPr>
            <a:r>
              <a:rPr sz="1400" b="0">
                <a:latin typeface="Arial"/>
              </a:rPr>
              <a:t>Apply a fix or change. This may include updating settings, restarting systems, or trying a known working configuration.</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Workflow Steps</a:t>
            </a:r>
          </a:p>
          <a:p>
            <a:pPr algn="l">
              <a:spcAft>
                <a:spcPts val="0"/>
              </a:spcAft>
            </a:pPr>
            <a:r>
              <a:rPr sz="1200" b="0">
                <a:latin typeface="Arial"/>
              </a:rPr>
              <a:t>Continued</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1600"/>
              </a:spcAft>
            </a:pPr>
            <a:r>
              <a:rPr sz="1400" b="0">
                <a:latin typeface="Arial"/>
              </a:rPr>
              <a:t>Escalate or submit a ticket when needed. For anything non-urgent, ticket-based support is acceptable. When answers are unclear, participants look for dependable support.</a:t>
            </a:r>
          </a:p>
          <a:p>
            <a:pPr>
              <a:spcAft>
                <a:spcPts val="1600"/>
              </a:spcAft>
            </a:pPr>
            <a:r>
              <a:rPr sz="1400" b="0">
                <a:latin typeface="Arial"/>
              </a:rPr>
              <a:t>Capture the resolution. Participants often save what they learned in their own notes, diagrams, or reference materials for faster future work.</a:t>
            </a:r>
          </a:p>
        </p:txBody>
      </p:sp>
    </p:spTree>
  </p:cSld>
  <p:clrMapOvr>
    <a:masterClrMapping/>
  </p:clrMapOvr>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Workflow Timeline</a:t>
            </a:r>
          </a:p>
        </p:txBody>
      </p:sp>
      <p:graphicFrame>
        <p:nvGraphicFramePr>
          <p:cNvPr id="3" name="Table 2"/>
          <p:cNvGraphicFramePr>
            <a:graphicFrameLocks noGrp="1"/>
          </p:cNvGraphicFramePr>
          <p:nvPr/>
        </p:nvGraphicFramePr>
        <p:xfrm>
          <a:off x="502920" y="1357883"/>
          <a:ext cx="8138160" cy="2286000"/>
        </p:xfrm>
        <a:graphic>
          <a:graphicData uri="http://schemas.openxmlformats.org/drawingml/2006/table">
            <a:tbl>
              <a:tblPr firstRow="1" bandRow="1">
                <a:tableStyleId>{5C22544A-7EE6-4342-B048-85BDC9FD1C3A}</a:tableStyleId>
              </a:tblPr>
              <a:tblGrid>
                <a:gridCol w="2712720"/>
                <a:gridCol w="2712720"/>
                <a:gridCol w="2712720"/>
              </a:tblGrid>
              <a:tr h="254000">
                <a:tc>
                  <a:txBody>
                    <a:bodyPr/>
                    <a:lstStyle/>
                    <a:p>
                      <a:pPr algn="l">
                        <a:spcAft>
                          <a:spcPts val="0"/>
                        </a:spcAft>
                      </a:pPr>
                      <a:r>
                        <a:rPr sz="1400" b="1">
                          <a:latin typeface="Arial"/>
                        </a:rPr>
                        <a:t>Activity</a:t>
                      </a:r>
                    </a:p>
                  </a:txBody>
                  <a:tcPr/>
                </a:tc>
                <a:tc>
                  <a:txBody>
                    <a:bodyPr/>
                    <a:lstStyle/>
                    <a:p>
                      <a:pPr algn="l">
                        <a:spcAft>
                          <a:spcPts val="0"/>
                        </a:spcAft>
                      </a:pPr>
                      <a:r>
                        <a:rPr sz="1400" b="1">
                          <a:latin typeface="Arial"/>
                        </a:rPr>
                        <a:t>Typical cadence or duration</a:t>
                      </a:r>
                    </a:p>
                  </a:txBody>
                  <a:tcPr/>
                </a:tc>
                <a:tc>
                  <a:txBody>
                    <a:bodyPr/>
                    <a:lstStyle/>
                    <a:p>
                      <a:pPr algn="l">
                        <a:spcAft>
                          <a:spcPts val="0"/>
                        </a:spcAft>
                      </a:pPr>
                      <a:r>
                        <a:rPr sz="1400" b="1">
                          <a:latin typeface="Arial"/>
                        </a:rPr>
                        <a:t>Support strength</a:t>
                      </a:r>
                    </a:p>
                  </a:txBody>
                  <a:tcPr/>
                </a:tc>
              </a:tr>
              <a:tr h="457200">
                <a:tc>
                  <a:txBody>
                    <a:bodyPr/>
                    <a:lstStyle/>
                    <a:p>
                      <a:pPr algn="l">
                        <a:spcAft>
                          <a:spcPts val="0"/>
                        </a:spcAft>
                      </a:pPr>
                      <a:r>
                        <a:rPr sz="1400" b="0">
                          <a:latin typeface="Arial"/>
                        </a:rPr>
                        <a:t>Working in the VOIP router web interface</a:t>
                      </a:r>
                    </a:p>
                  </a:txBody>
                  <a:tcPr/>
                </a:tc>
                <a:tc>
                  <a:txBody>
                    <a:bodyPr/>
                    <a:lstStyle/>
                    <a:p>
                      <a:pPr algn="l">
                        <a:spcAft>
                          <a:spcPts val="0"/>
                        </a:spcAft>
                      </a:pPr>
                      <a:r>
                        <a:rPr sz="1400" b="0">
                          <a:latin typeface="Arial"/>
                        </a:rPr>
                        <a:t>For some participants, this happens four or five times a week.</a:t>
                      </a:r>
                    </a:p>
                  </a:txBody>
                  <a:tcPr/>
                </a:tc>
                <a:tc>
                  <a:txBody>
                    <a:bodyPr/>
                    <a:lstStyle/>
                    <a:p>
                      <a:pPr algn="l">
                        <a:spcAft>
                          <a:spcPts val="0"/>
                        </a:spcAft>
                      </a:pPr>
                      <a:r>
                        <a:rPr sz="1400" b="0">
                          <a:latin typeface="Arial"/>
                        </a:rPr>
                        <a:t>Medium</a:t>
                      </a:r>
                    </a:p>
                  </a:txBody>
                  <a:tcPr/>
                </a:tc>
              </a:tr>
              <a:tr h="457200">
                <a:tc>
                  <a:txBody>
                    <a:bodyPr/>
                    <a:lstStyle/>
                    <a:p>
                      <a:pPr algn="l">
                        <a:spcAft>
                          <a:spcPts val="0"/>
                        </a:spcAft>
                      </a:pPr>
                      <a:r>
                        <a:rPr sz="1400" b="0">
                          <a:latin typeface="Arial"/>
                        </a:rPr>
                        <a:t>Healthy steady-state support</a:t>
                      </a:r>
                    </a:p>
                  </a:txBody>
                  <a:tcPr/>
                </a:tc>
                <a:tc>
                  <a:txBody>
                    <a:bodyPr/>
                    <a:lstStyle/>
                    <a:p>
                      <a:pPr algn="l">
                        <a:spcAft>
                          <a:spcPts val="0"/>
                        </a:spcAft>
                      </a:pPr>
                      <a:r>
                        <a:rPr sz="1400" b="0">
                          <a:latin typeface="Arial"/>
                        </a:rPr>
                        <a:t>If setup goes well, ongoing support is usually fairly light.</a:t>
                      </a:r>
                    </a:p>
                  </a:txBody>
                  <a:tcPr/>
                </a:tc>
                <a:tc>
                  <a:txBody>
                    <a:bodyPr/>
                    <a:lstStyle/>
                    <a:p>
                      <a:pPr algn="l">
                        <a:spcAft>
                          <a:spcPts val="0"/>
                        </a:spcAft>
                      </a:pPr>
                      <a:r>
                        <a:rPr sz="1400" b="0">
                          <a:latin typeface="Arial"/>
                        </a:rPr>
                        <a:t>Strong</a:t>
                      </a:r>
                    </a:p>
                  </a:txBody>
                  <a:tcPr/>
                </a:tc>
              </a:tr>
              <a:tr h="457200">
                <a:tc>
                  <a:txBody>
                    <a:bodyPr/>
                    <a:lstStyle/>
                    <a:p>
                      <a:pPr algn="l">
                        <a:spcAft>
                          <a:spcPts val="0"/>
                        </a:spcAft>
                      </a:pPr>
                      <a:r>
                        <a:rPr sz="1400" b="0">
                          <a:latin typeface="Arial"/>
                        </a:rPr>
                        <a:t>Troubleshooting with unclear guidance</a:t>
                      </a:r>
                    </a:p>
                  </a:txBody>
                  <a:tcPr/>
                </a:tc>
                <a:tc>
                  <a:txBody>
                    <a:bodyPr/>
                    <a:lstStyle/>
                    <a:p>
                      <a:pPr algn="l">
                        <a:spcAft>
                          <a:spcPts val="0"/>
                        </a:spcAft>
                      </a:pPr>
                      <a:r>
                        <a:rPr sz="1400" b="0">
                          <a:latin typeface="Arial"/>
                        </a:rPr>
                        <a:t>Hard-won fixes can take hours before the right explanation or setting becomes clear.</a:t>
                      </a:r>
                    </a:p>
                  </a:txBody>
                  <a:tcPr/>
                </a:tc>
                <a:tc>
                  <a:txBody>
                    <a:bodyPr/>
                    <a:lstStyle/>
                    <a:p>
                      <a:pPr algn="l">
                        <a:spcAft>
                          <a:spcPts val="0"/>
                        </a:spcAft>
                      </a:pPr>
                      <a:r>
                        <a:rPr sz="1400" b="0">
                          <a:latin typeface="Arial"/>
                        </a:rPr>
                        <a:t>Strong</a:t>
                      </a:r>
                    </a:p>
                  </a:txBody>
                  <a:tcPr/>
                </a:tc>
              </a:tr>
              <a:tr h="660400">
                <a:tc>
                  <a:txBody>
                    <a:bodyPr/>
                    <a:lstStyle/>
                    <a:p>
                      <a:pPr algn="l">
                        <a:spcAft>
                          <a:spcPts val="0"/>
                        </a:spcAft>
                      </a:pPr>
                      <a:r>
                        <a:rPr sz="1400" b="0">
                          <a:latin typeface="Arial"/>
                        </a:rPr>
                        <a:t>Non-urgent support follow-up</a:t>
                      </a:r>
                    </a:p>
                  </a:txBody>
                  <a:tcPr/>
                </a:tc>
                <a:tc>
                  <a:txBody>
                    <a:bodyPr/>
                    <a:lstStyle/>
                    <a:p>
                      <a:pPr algn="l">
                        <a:spcAft>
                          <a:spcPts val="0"/>
                        </a:spcAft>
                      </a:pPr>
                      <a:r>
                        <a:rPr sz="1400" b="0">
                          <a:latin typeface="Arial"/>
                        </a:rPr>
                        <a:t>Submitting a ticket is considered acceptable for issues that do not need immediate action.</a:t>
                      </a:r>
                    </a:p>
                  </a:txBody>
                  <a:tcPr/>
                </a:tc>
                <a:tc>
                  <a:txBody>
                    <a:bodyPr/>
                    <a:lstStyle/>
                    <a:p>
                      <a:pPr algn="l">
                        <a:spcAft>
                          <a:spcPts val="0"/>
                        </a:spcAft>
                      </a:pPr>
                      <a:r>
                        <a:rPr sz="1400" b="0">
                          <a:latin typeface="Arial"/>
                        </a:rPr>
                        <a:t>Strong</a:t>
                      </a:r>
                    </a:p>
                  </a:txBody>
                  <a:tcPr/>
                </a:tc>
              </a:tr>
            </a:tbl>
          </a:graphicData>
        </a:graphic>
      </p:graphicFrame>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Dependencies</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1600"/>
              </a:spcAft>
            </a:pPr>
            <a:r>
              <a:rPr sz="1400" b="0">
                <a:latin typeface="Arial"/>
              </a:rPr>
              <a:t>Reliable network performance, especially around issues such as jitter or packet loss.</a:t>
            </a:r>
          </a:p>
          <a:p>
            <a:pPr>
              <a:spcAft>
                <a:spcPts val="1600"/>
              </a:spcAft>
            </a:pPr>
            <a:r>
              <a:rPr sz="1400" b="0">
                <a:latin typeface="Arial"/>
              </a:rPr>
              <a:t>Access to the VOIP router's web interface and dashboard.</a:t>
            </a:r>
          </a:p>
          <a:p>
            <a:pPr>
              <a:spcAft>
                <a:spcPts val="1600"/>
              </a:spcAft>
            </a:pPr>
            <a:r>
              <a:rPr sz="1400" b="0">
                <a:latin typeface="Arial"/>
              </a:rPr>
              <a:t>Documentation sources, including official docs, forums, long PDFs, screenshots, and community posts.</a:t>
            </a:r>
          </a:p>
          <a:p>
            <a:pPr>
              <a:spcAft>
                <a:spcPts val="1600"/>
              </a:spcAft>
            </a:pPr>
            <a:r>
              <a:rPr sz="1400" b="0">
                <a:latin typeface="Arial"/>
              </a:rPr>
              <a:t>Personal reference materials such as network diagrams.</a:t>
            </a:r>
          </a:p>
          <a:p>
            <a:pPr>
              <a:spcAft>
                <a:spcPts val="1600"/>
              </a:spcAft>
            </a:pPr>
            <a:r>
              <a:rPr sz="1400" b="0">
                <a:latin typeface="Arial"/>
              </a:rPr>
              <a:t>Support channels for non-urgent follow-up or deeper troubleshooting.</a:t>
            </a:r>
          </a:p>
          <a:p>
            <a:pPr>
              <a:spcAft>
                <a:spcPts val="1600"/>
              </a:spcAft>
            </a:pPr>
            <a:r>
              <a:rPr sz="1400" b="0">
                <a:latin typeface="Arial"/>
              </a:rPr>
              <a:t>Confidence that the vendor or brand will provide solid support when needed.</a:t>
            </a:r>
          </a:p>
        </p:txBody>
      </p:sp>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Toolset</a:t>
            </a:r>
          </a:p>
        </p:txBody>
      </p:sp>
      <p:graphicFrame>
        <p:nvGraphicFramePr>
          <p:cNvPr id="3" name="Table 2"/>
          <p:cNvGraphicFramePr>
            <a:graphicFrameLocks noGrp="1"/>
          </p:cNvGraphicFramePr>
          <p:nvPr/>
        </p:nvGraphicFramePr>
        <p:xfrm>
          <a:off x="502920" y="1357883"/>
          <a:ext cx="8138160" cy="1574800"/>
        </p:xfrm>
        <a:graphic>
          <a:graphicData uri="http://schemas.openxmlformats.org/drawingml/2006/table">
            <a:tbl>
              <a:tblPr firstRow="1" bandRow="1">
                <a:tableStyleId>{5C22544A-7EE6-4342-B048-85BDC9FD1C3A}</a:tableStyleId>
              </a:tblPr>
              <a:tblGrid>
                <a:gridCol w="2034540"/>
                <a:gridCol w="2034540"/>
                <a:gridCol w="2034540"/>
                <a:gridCol w="2034540"/>
              </a:tblGrid>
              <a:tr h="254000">
                <a:tc>
                  <a:txBody>
                    <a:bodyPr/>
                    <a:lstStyle/>
                    <a:p>
                      <a:pPr algn="l">
                        <a:spcAft>
                          <a:spcPts val="0"/>
                        </a:spcAft>
                      </a:pPr>
                      <a:r>
                        <a:rPr sz="1400" b="1">
                          <a:latin typeface="Arial"/>
                        </a:rPr>
                        <a:t>Tool or system</a:t>
                      </a:r>
                    </a:p>
                  </a:txBody>
                  <a:tcPr/>
                </a:tc>
                <a:tc>
                  <a:txBody>
                    <a:bodyPr/>
                    <a:lstStyle/>
                    <a:p>
                      <a:pPr algn="l">
                        <a:spcAft>
                          <a:spcPts val="0"/>
                        </a:spcAft>
                      </a:pPr>
                      <a:r>
                        <a:rPr sz="1400" b="1">
                          <a:latin typeface="Arial"/>
                        </a:rPr>
                        <a:t>Main use</a:t>
                      </a:r>
                    </a:p>
                  </a:txBody>
                  <a:tcPr/>
                </a:tc>
                <a:tc>
                  <a:txBody>
                    <a:bodyPr/>
                    <a:lstStyle/>
                    <a:p>
                      <a:pPr algn="l">
                        <a:spcAft>
                          <a:spcPts val="0"/>
                        </a:spcAft>
                      </a:pPr>
                      <a:r>
                        <a:rPr sz="1400" b="1">
                          <a:latin typeface="Arial"/>
                        </a:rPr>
                        <a:t>Common friction</a:t>
                      </a:r>
                    </a:p>
                  </a:txBody>
                  <a:tcPr/>
                </a:tc>
                <a:tc>
                  <a:txBody>
                    <a:bodyPr/>
                    <a:lstStyle/>
                    <a:p>
                      <a:pPr algn="l">
                        <a:spcAft>
                          <a:spcPts val="0"/>
                        </a:spcAft>
                      </a:pPr>
                      <a:r>
                        <a:rPr sz="1400" b="1">
                          <a:latin typeface="Arial"/>
                        </a:rPr>
                        <a:t>Support strength</a:t>
                      </a:r>
                    </a:p>
                  </a:txBody>
                  <a:tcPr/>
                </a:tc>
              </a:tr>
              <a:tr h="660400">
                <a:tc>
                  <a:txBody>
                    <a:bodyPr/>
                    <a:lstStyle/>
                    <a:p>
                      <a:pPr algn="l">
                        <a:spcAft>
                          <a:spcPts val="0"/>
                        </a:spcAft>
                      </a:pPr>
                      <a:r>
                        <a:rPr sz="1400" b="0">
                          <a:latin typeface="Arial"/>
                        </a:rPr>
                        <a:t>VOIP router's web interface</a:t>
                      </a:r>
                    </a:p>
                  </a:txBody>
                  <a:tcPr/>
                </a:tc>
                <a:tc>
                  <a:txBody>
                    <a:bodyPr/>
                    <a:lstStyle/>
                    <a:p>
                      <a:pPr algn="l">
                        <a:spcAft>
                          <a:spcPts val="0"/>
                        </a:spcAft>
                      </a:pPr>
                      <a:r>
                        <a:rPr sz="1400" b="0">
                          <a:latin typeface="Arial"/>
                        </a:rPr>
                        <a:t>Configuration, troubleshooting, and routine admin work</a:t>
                      </a:r>
                    </a:p>
                  </a:txBody>
                  <a:tcPr/>
                </a:tc>
                <a:tc>
                  <a:txBody>
                    <a:bodyPr/>
                    <a:lstStyle/>
                    <a:p>
                      <a:pPr algn="l">
                        <a:spcAft>
                          <a:spcPts val="0"/>
                        </a:spcAft>
                      </a:pPr>
                      <a:r>
                        <a:rPr sz="1400" b="0">
                          <a:latin typeface="Arial"/>
                        </a:rPr>
                        <a:t>Errors and setup details are not always easy to understand; some tasks feel manual.</a:t>
                      </a:r>
                    </a:p>
                  </a:txBody>
                  <a:tcPr/>
                </a:tc>
                <a:tc>
                  <a:txBody>
                    <a:bodyPr/>
                    <a:lstStyle/>
                    <a:p>
                      <a:pPr algn="l">
                        <a:spcAft>
                          <a:spcPts val="0"/>
                        </a:spcAft>
                      </a:pPr>
                      <a:r>
                        <a:rPr sz="1400" b="0">
                          <a:latin typeface="Arial"/>
                        </a:rPr>
                        <a:t>Medium</a:t>
                      </a:r>
                    </a:p>
                  </a:txBody>
                  <a:tcPr/>
                </a:tc>
              </a:tr>
              <a:tr h="660400">
                <a:tc>
                  <a:txBody>
                    <a:bodyPr/>
                    <a:lstStyle/>
                    <a:p>
                      <a:pPr algn="l">
                        <a:spcAft>
                          <a:spcPts val="0"/>
                        </a:spcAft>
                      </a:pPr>
                      <a:r>
                        <a:rPr sz="1400" b="0">
                          <a:latin typeface="Arial"/>
                        </a:rPr>
                        <a:t>VOIP router's dashboard</a:t>
                      </a:r>
                    </a:p>
                  </a:txBody>
                  <a:tcPr/>
                </a:tc>
                <a:tc>
                  <a:txBody>
                    <a:bodyPr/>
                    <a:lstStyle/>
                    <a:p>
                      <a:pPr algn="l">
                        <a:spcAft>
                          <a:spcPts val="0"/>
                        </a:spcAft>
                      </a:pPr>
                      <a:r>
                        <a:rPr sz="1400" b="0">
                          <a:latin typeface="Arial"/>
                        </a:rPr>
                        <a:t>Monitoring current state and reviewing bandwidth or call stats</a:t>
                      </a:r>
                    </a:p>
                  </a:txBody>
                  <a:tcPr/>
                </a:tc>
                <a:tc>
                  <a:txBody>
                    <a:bodyPr/>
                    <a:lstStyle/>
                    <a:p>
                      <a:pPr algn="l">
                        <a:spcAft>
                          <a:spcPts val="0"/>
                        </a:spcAft>
                      </a:pPr>
                      <a:r>
                        <a:rPr sz="1400" b="0">
                          <a:latin typeface="Arial"/>
                        </a:rPr>
                        <a:t>Helpful visibility exists, but users still want more actionable guidance when something is wrong.</a:t>
                      </a:r>
                    </a:p>
                  </a:txBody>
                  <a:tcPr/>
                </a:tc>
                <a:tc>
                  <a:txBody>
                    <a:bodyPr/>
                    <a:lstStyle/>
                    <a:p>
                      <a:pPr algn="l">
                        <a:spcAft>
                          <a:spcPts val="0"/>
                        </a:spcAft>
                      </a:pPr>
                      <a:r>
                        <a:rPr sz="1400" b="0">
                          <a:latin typeface="Arial"/>
                        </a:rPr>
                        <a:t>Medium</a:t>
                      </a:r>
                    </a:p>
                  </a:txBody>
                  <a:tcPr/>
                </a:tc>
              </a:tr>
            </a:tbl>
          </a:graphicData>
        </a:graphic>
      </p:graphicFrame>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Toolset</a:t>
            </a:r>
          </a:p>
          <a:p>
            <a:pPr algn="l">
              <a:spcAft>
                <a:spcPts val="0"/>
              </a:spcAft>
            </a:pPr>
            <a:r>
              <a:rPr sz="1200" b="0">
                <a:latin typeface="Arial"/>
              </a:rPr>
              <a:t>Continued</a:t>
            </a:r>
          </a:p>
        </p:txBody>
      </p:sp>
      <p:graphicFrame>
        <p:nvGraphicFramePr>
          <p:cNvPr id="3" name="Table 2"/>
          <p:cNvGraphicFramePr>
            <a:graphicFrameLocks noGrp="1"/>
          </p:cNvGraphicFramePr>
          <p:nvPr/>
        </p:nvGraphicFramePr>
        <p:xfrm>
          <a:off x="502920" y="1357883"/>
          <a:ext cx="8138160" cy="1625600"/>
        </p:xfrm>
        <a:graphic>
          <a:graphicData uri="http://schemas.openxmlformats.org/drawingml/2006/table">
            <a:tbl>
              <a:tblPr firstRow="1" bandRow="1">
                <a:tableStyleId>{5C22544A-7EE6-4342-B048-85BDC9FD1C3A}</a:tableStyleId>
              </a:tblPr>
              <a:tblGrid>
                <a:gridCol w="2034540"/>
                <a:gridCol w="2034540"/>
                <a:gridCol w="2034540"/>
                <a:gridCol w="2034540"/>
              </a:tblGrid>
              <a:tr h="254000">
                <a:tc>
                  <a:txBody>
                    <a:bodyPr/>
                    <a:lstStyle/>
                    <a:p>
                      <a:pPr algn="l">
                        <a:spcAft>
                          <a:spcPts val="0"/>
                        </a:spcAft>
                      </a:pPr>
                      <a:r>
                        <a:rPr sz="1400" b="1">
                          <a:latin typeface="Arial"/>
                        </a:rPr>
                        <a:t>Tool or system</a:t>
                      </a:r>
                    </a:p>
                  </a:txBody>
                  <a:tcPr/>
                </a:tc>
                <a:tc>
                  <a:txBody>
                    <a:bodyPr/>
                    <a:lstStyle/>
                    <a:p>
                      <a:pPr algn="l">
                        <a:spcAft>
                          <a:spcPts val="0"/>
                        </a:spcAft>
                      </a:pPr>
                      <a:r>
                        <a:rPr sz="1400" b="1">
                          <a:latin typeface="Arial"/>
                        </a:rPr>
                        <a:t>Main use</a:t>
                      </a:r>
                    </a:p>
                  </a:txBody>
                  <a:tcPr/>
                </a:tc>
                <a:tc>
                  <a:txBody>
                    <a:bodyPr/>
                    <a:lstStyle/>
                    <a:p>
                      <a:pPr algn="l">
                        <a:spcAft>
                          <a:spcPts val="0"/>
                        </a:spcAft>
                      </a:pPr>
                      <a:r>
                        <a:rPr sz="1400" b="1">
                          <a:latin typeface="Arial"/>
                        </a:rPr>
                        <a:t>Common friction</a:t>
                      </a:r>
                    </a:p>
                  </a:txBody>
                  <a:tcPr/>
                </a:tc>
                <a:tc>
                  <a:txBody>
                    <a:bodyPr/>
                    <a:lstStyle/>
                    <a:p>
                      <a:pPr algn="l">
                        <a:spcAft>
                          <a:spcPts val="0"/>
                        </a:spcAft>
                      </a:pPr>
                      <a:r>
                        <a:rPr sz="1400" b="1">
                          <a:latin typeface="Arial"/>
                        </a:rPr>
                        <a:t>Support strength</a:t>
                      </a:r>
                    </a:p>
                  </a:txBody>
                  <a:tcPr/>
                </a:tc>
              </a:tr>
              <a:tr h="457200">
                <a:tc>
                  <a:txBody>
                    <a:bodyPr/>
                    <a:lstStyle/>
                    <a:p>
                      <a:pPr algn="l">
                        <a:spcAft>
                          <a:spcPts val="0"/>
                        </a:spcAft>
                      </a:pPr>
                      <a:r>
                        <a:rPr sz="1400" b="0">
                          <a:latin typeface="Arial"/>
                        </a:rPr>
                        <a:t>Visio</a:t>
                      </a:r>
                    </a:p>
                  </a:txBody>
                  <a:tcPr/>
                </a:tc>
                <a:tc>
                  <a:txBody>
                    <a:bodyPr/>
                    <a:lstStyle/>
                    <a:p>
                      <a:pPr algn="l">
                        <a:spcAft>
                          <a:spcPts val="0"/>
                        </a:spcAft>
                      </a:pPr>
                      <a:r>
                        <a:rPr sz="1400" b="0">
                          <a:latin typeface="Arial"/>
                        </a:rPr>
                        <a:t>Mapping the network for clarity and reference</a:t>
                      </a:r>
                    </a:p>
                  </a:txBody>
                  <a:tcPr/>
                </a:tc>
                <a:tc>
                  <a:txBody>
                    <a:bodyPr/>
                    <a:lstStyle/>
                    <a:p>
                      <a:pPr algn="l">
                        <a:spcAft>
                          <a:spcPts val="0"/>
                        </a:spcAft>
                      </a:pPr>
                      <a:r>
                        <a:rPr sz="1400" b="0">
                          <a:latin typeface="Arial"/>
                        </a:rPr>
                        <a:t>Depends on manual upkeep.</a:t>
                      </a:r>
                    </a:p>
                  </a:txBody>
                  <a:tcPr/>
                </a:tc>
                <a:tc>
                  <a:txBody>
                    <a:bodyPr/>
                    <a:lstStyle/>
                    <a:p>
                      <a:pPr algn="l">
                        <a:spcAft>
                          <a:spcPts val="0"/>
                        </a:spcAft>
                      </a:pPr>
                      <a:r>
                        <a:rPr sz="1400" b="0">
                          <a:latin typeface="Arial"/>
                        </a:rPr>
                        <a:t>Strong</a:t>
                      </a:r>
                    </a:p>
                  </a:txBody>
                  <a:tcPr/>
                </a:tc>
              </a:tr>
              <a:tr h="457200">
                <a:tc>
                  <a:txBody>
                    <a:bodyPr/>
                    <a:lstStyle/>
                    <a:p>
                      <a:pPr algn="l">
                        <a:spcAft>
                          <a:spcPts val="0"/>
                        </a:spcAft>
                      </a:pPr>
                      <a:r>
                        <a:rPr sz="1400" b="0">
                          <a:latin typeface="Arial"/>
                        </a:rPr>
                        <a:t>Official docs</a:t>
                      </a:r>
                    </a:p>
                  </a:txBody>
                  <a:tcPr/>
                </a:tc>
                <a:tc>
                  <a:txBody>
                    <a:bodyPr/>
                    <a:lstStyle/>
                    <a:p>
                      <a:pPr algn="l">
                        <a:spcAft>
                          <a:spcPts val="0"/>
                        </a:spcAft>
                      </a:pPr>
                      <a:r>
                        <a:rPr sz="1400" b="0">
                          <a:latin typeface="Arial"/>
                        </a:rPr>
                        <a:t>Product setup and troubleshooting guidance</a:t>
                      </a:r>
                    </a:p>
                  </a:txBody>
                  <a:tcPr/>
                </a:tc>
                <a:tc>
                  <a:txBody>
                    <a:bodyPr/>
                    <a:lstStyle/>
                    <a:p>
                      <a:pPr algn="l">
                        <a:spcAft>
                          <a:spcPts val="0"/>
                        </a:spcAft>
                      </a:pPr>
                      <a:r>
                        <a:rPr sz="1400" b="0">
                          <a:latin typeface="Arial"/>
                        </a:rPr>
                        <a:t>Important answers can be hard to find.</a:t>
                      </a:r>
                    </a:p>
                  </a:txBody>
                  <a:tcPr/>
                </a:tc>
                <a:tc>
                  <a:txBody>
                    <a:bodyPr/>
                    <a:lstStyle/>
                    <a:p>
                      <a:pPr algn="l">
                        <a:spcAft>
                          <a:spcPts val="0"/>
                        </a:spcAft>
                      </a:pPr>
                      <a:r>
                        <a:rPr sz="1400" b="0">
                          <a:latin typeface="Arial"/>
                        </a:rPr>
                        <a:t>Strong</a:t>
                      </a:r>
                    </a:p>
                  </a:txBody>
                  <a:tcPr/>
                </a:tc>
              </a:tr>
              <a:tr h="457200">
                <a:tc>
                  <a:txBody>
                    <a:bodyPr/>
                    <a:lstStyle/>
                    <a:p>
                      <a:pPr algn="l">
                        <a:spcAft>
                          <a:spcPts val="0"/>
                        </a:spcAft>
                      </a:pPr>
                      <a:r>
                        <a:rPr sz="1400" b="0">
                          <a:latin typeface="Arial"/>
                        </a:rPr>
                        <a:t>Forums and long PDFs</a:t>
                      </a:r>
                    </a:p>
                  </a:txBody>
                  <a:tcPr/>
                </a:tc>
                <a:tc>
                  <a:txBody>
                    <a:bodyPr/>
                    <a:lstStyle/>
                    <a:p>
                      <a:pPr algn="l">
                        <a:spcAft>
                          <a:spcPts val="0"/>
                        </a:spcAft>
                      </a:pPr>
                      <a:r>
                        <a:rPr sz="1400" b="0">
                          <a:latin typeface="Arial"/>
                        </a:rPr>
                        <a:t>Filling gaps when official guidance is not enough</a:t>
                      </a:r>
                    </a:p>
                  </a:txBody>
                  <a:tcPr/>
                </a:tc>
                <a:tc>
                  <a:txBody>
                    <a:bodyPr/>
                    <a:lstStyle/>
                    <a:p>
                      <a:pPr algn="l">
                        <a:spcAft>
                          <a:spcPts val="0"/>
                        </a:spcAft>
                      </a:pPr>
                      <a:r>
                        <a:rPr sz="1400" b="0">
                          <a:latin typeface="Arial"/>
                        </a:rPr>
                        <a:t>Useful information is often buried.</a:t>
                      </a:r>
                    </a:p>
                  </a:txBody>
                  <a:tcPr/>
                </a:tc>
                <a:tc>
                  <a:txBody>
                    <a:bodyPr/>
                    <a:lstStyle/>
                    <a:p>
                      <a:pPr algn="l">
                        <a:spcAft>
                          <a:spcPts val="0"/>
                        </a:spcAft>
                      </a:pPr>
                      <a:r>
                        <a:rPr sz="1400" b="0">
                          <a:latin typeface="Arial"/>
                        </a:rPr>
                        <a:t>Strong</a:t>
                      </a:r>
                    </a:p>
                  </a:txBody>
                  <a:tcPr/>
                </a:tc>
              </a:tr>
            </a:tbl>
          </a:graphicData>
        </a:graphic>
      </p:graphicFrame>
    </p:spTree>
  </p:cSld>
  <p:clrMapOvr>
    <a:masterClrMapping/>
  </p:clrMapOvr>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Toolset</a:t>
            </a:r>
          </a:p>
          <a:p>
            <a:pPr algn="l">
              <a:spcAft>
                <a:spcPts val="0"/>
              </a:spcAft>
            </a:pPr>
            <a:r>
              <a:rPr sz="1200" b="0">
                <a:latin typeface="Arial"/>
              </a:rPr>
              <a:t>Continued</a:t>
            </a:r>
          </a:p>
        </p:txBody>
      </p:sp>
      <p:graphicFrame>
        <p:nvGraphicFramePr>
          <p:cNvPr id="3" name="Table 2"/>
          <p:cNvGraphicFramePr>
            <a:graphicFrameLocks noGrp="1"/>
          </p:cNvGraphicFramePr>
          <p:nvPr/>
        </p:nvGraphicFramePr>
        <p:xfrm>
          <a:off x="502920" y="1357883"/>
          <a:ext cx="8138160" cy="1168400"/>
        </p:xfrm>
        <a:graphic>
          <a:graphicData uri="http://schemas.openxmlformats.org/drawingml/2006/table">
            <a:tbl>
              <a:tblPr firstRow="1" bandRow="1">
                <a:tableStyleId>{5C22544A-7EE6-4342-B048-85BDC9FD1C3A}</a:tableStyleId>
              </a:tblPr>
              <a:tblGrid>
                <a:gridCol w="2034540"/>
                <a:gridCol w="2034540"/>
                <a:gridCol w="2034540"/>
                <a:gridCol w="2034540"/>
              </a:tblGrid>
              <a:tr h="254000">
                <a:tc>
                  <a:txBody>
                    <a:bodyPr/>
                    <a:lstStyle/>
                    <a:p>
                      <a:pPr algn="l">
                        <a:spcAft>
                          <a:spcPts val="0"/>
                        </a:spcAft>
                      </a:pPr>
                      <a:r>
                        <a:rPr sz="1400" b="1">
                          <a:latin typeface="Arial"/>
                        </a:rPr>
                        <a:t>Tool or system</a:t>
                      </a:r>
                    </a:p>
                  </a:txBody>
                  <a:tcPr/>
                </a:tc>
                <a:tc>
                  <a:txBody>
                    <a:bodyPr/>
                    <a:lstStyle/>
                    <a:p>
                      <a:pPr algn="l">
                        <a:spcAft>
                          <a:spcPts val="0"/>
                        </a:spcAft>
                      </a:pPr>
                      <a:r>
                        <a:rPr sz="1400" b="1">
                          <a:latin typeface="Arial"/>
                        </a:rPr>
                        <a:t>Main use</a:t>
                      </a:r>
                    </a:p>
                  </a:txBody>
                  <a:tcPr/>
                </a:tc>
                <a:tc>
                  <a:txBody>
                    <a:bodyPr/>
                    <a:lstStyle/>
                    <a:p>
                      <a:pPr algn="l">
                        <a:spcAft>
                          <a:spcPts val="0"/>
                        </a:spcAft>
                      </a:pPr>
                      <a:r>
                        <a:rPr sz="1400" b="1">
                          <a:latin typeface="Arial"/>
                        </a:rPr>
                        <a:t>Common friction</a:t>
                      </a:r>
                    </a:p>
                  </a:txBody>
                  <a:tcPr/>
                </a:tc>
                <a:tc>
                  <a:txBody>
                    <a:bodyPr/>
                    <a:lstStyle/>
                    <a:p>
                      <a:pPr algn="l">
                        <a:spcAft>
                          <a:spcPts val="0"/>
                        </a:spcAft>
                      </a:pPr>
                      <a:r>
                        <a:rPr sz="1400" b="1">
                          <a:latin typeface="Arial"/>
                        </a:rPr>
                        <a:t>Support strength</a:t>
                      </a:r>
                    </a:p>
                  </a:txBody>
                  <a:tcPr/>
                </a:tc>
              </a:tr>
              <a:tr h="457200">
                <a:tc>
                  <a:txBody>
                    <a:bodyPr/>
                    <a:lstStyle/>
                    <a:p>
                      <a:pPr algn="l">
                        <a:spcAft>
                          <a:spcPts val="0"/>
                        </a:spcAft>
                      </a:pPr>
                      <a:r>
                        <a:rPr sz="1400" b="0">
                          <a:latin typeface="Arial"/>
                        </a:rPr>
                        <a:t>Reddit</a:t>
                      </a:r>
                    </a:p>
                  </a:txBody>
                  <a:tcPr/>
                </a:tc>
                <a:tc>
                  <a:txBody>
                    <a:bodyPr/>
                    <a:lstStyle/>
                    <a:p>
                      <a:pPr algn="l">
                        <a:spcAft>
                          <a:spcPts val="0"/>
                        </a:spcAft>
                      </a:pPr>
                      <a:r>
                        <a:rPr sz="1400" b="0">
                          <a:latin typeface="Arial"/>
                        </a:rPr>
                        <a:t>Finding practical setup clues and workarounds</a:t>
                      </a:r>
                    </a:p>
                  </a:txBody>
                  <a:tcPr/>
                </a:tc>
                <a:tc>
                  <a:txBody>
                    <a:bodyPr/>
                    <a:lstStyle/>
                    <a:p>
                      <a:pPr algn="l">
                        <a:spcAft>
                          <a:spcPts val="0"/>
                        </a:spcAft>
                      </a:pPr>
                      <a:r>
                        <a:rPr sz="1400" b="0">
                          <a:latin typeface="Arial"/>
                        </a:rPr>
                        <a:t>Advice is fragmented and has to be validated.</a:t>
                      </a:r>
                    </a:p>
                  </a:txBody>
                  <a:tcPr/>
                </a:tc>
                <a:tc>
                  <a:txBody>
                    <a:bodyPr/>
                    <a:lstStyle/>
                    <a:p>
                      <a:pPr algn="l">
                        <a:spcAft>
                          <a:spcPts val="0"/>
                        </a:spcAft>
                      </a:pPr>
                      <a:r>
                        <a:rPr sz="1400" b="0">
                          <a:latin typeface="Arial"/>
                        </a:rPr>
                        <a:t>Strong</a:t>
                      </a:r>
                    </a:p>
                  </a:txBody>
                  <a:tcPr/>
                </a:tc>
              </a:tr>
              <a:tr h="457200">
                <a:tc>
                  <a:txBody>
                    <a:bodyPr/>
                    <a:lstStyle/>
                    <a:p>
                      <a:pPr algn="l">
                        <a:spcAft>
                          <a:spcPts val="0"/>
                        </a:spcAft>
                      </a:pPr>
                      <a:r>
                        <a:rPr sz="1400" b="0">
                          <a:latin typeface="Arial"/>
                        </a:rPr>
                        <a:t>Competitor's KB article</a:t>
                      </a:r>
                    </a:p>
                  </a:txBody>
                  <a:tcPr/>
                </a:tc>
                <a:tc>
                  <a:txBody>
                    <a:bodyPr/>
                    <a:lstStyle/>
                    <a:p>
                      <a:pPr algn="l">
                        <a:spcAft>
                          <a:spcPts val="0"/>
                        </a:spcAft>
                      </a:pPr>
                      <a:r>
                        <a:rPr sz="1400" b="0">
                          <a:latin typeface="Arial"/>
                        </a:rPr>
                        <a:t>Benchmark for clearer troubleshooting content</a:t>
                      </a:r>
                    </a:p>
                  </a:txBody>
                  <a:tcPr/>
                </a:tc>
                <a:tc>
                  <a:txBody>
                    <a:bodyPr/>
                    <a:lstStyle/>
                    <a:p>
                      <a:pPr algn="l">
                        <a:spcAft>
                          <a:spcPts val="0"/>
                        </a:spcAft>
                      </a:pPr>
                      <a:r>
                        <a:rPr sz="1400" b="0">
                          <a:latin typeface="Arial"/>
                        </a:rPr>
                        <a:t>Highlights the gap when native guidance is harder to use.</a:t>
                      </a:r>
                    </a:p>
                  </a:txBody>
                  <a:tcPr/>
                </a:tc>
                <a:tc>
                  <a:txBody>
                    <a:bodyPr/>
                    <a:lstStyle/>
                    <a:p>
                      <a:pPr algn="l">
                        <a:spcAft>
                          <a:spcPts val="0"/>
                        </a:spcAft>
                      </a:pPr>
                      <a:r>
                        <a:rPr sz="1400" b="0">
                          <a:latin typeface="Arial"/>
                        </a:rPr>
                        <a:t>Strong</a:t>
                      </a:r>
                    </a:p>
                  </a:txBody>
                  <a:tcPr/>
                </a:tc>
              </a:tr>
            </a:tbl>
          </a:graphicData>
        </a:graphic>
      </p:graphicFrame>
    </p:spTree>
  </p:cSld>
  <p:clrMapOvr>
    <a:masterClrMapping/>
  </p:clrMapOvr>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Pain Points</a:t>
            </a:r>
          </a:p>
        </p:txBody>
      </p:sp>
      <p:graphicFrame>
        <p:nvGraphicFramePr>
          <p:cNvPr id="3" name="Table 2"/>
          <p:cNvGraphicFramePr>
            <a:graphicFrameLocks noGrp="1"/>
          </p:cNvGraphicFramePr>
          <p:nvPr/>
        </p:nvGraphicFramePr>
        <p:xfrm>
          <a:off x="502920" y="1357883"/>
          <a:ext cx="8138160" cy="1828800"/>
        </p:xfrm>
        <a:graphic>
          <a:graphicData uri="http://schemas.openxmlformats.org/drawingml/2006/table">
            <a:tbl>
              <a:tblPr firstRow="1" bandRow="1">
                <a:tableStyleId>{5C22544A-7EE6-4342-B048-85BDC9FD1C3A}</a:tableStyleId>
              </a:tblPr>
              <a:tblGrid>
                <a:gridCol w="2712720"/>
                <a:gridCol w="2712720"/>
                <a:gridCol w="2712720"/>
              </a:tblGrid>
              <a:tr h="254000">
                <a:tc>
                  <a:txBody>
                    <a:bodyPr/>
                    <a:lstStyle/>
                    <a:p>
                      <a:pPr algn="l">
                        <a:spcAft>
                          <a:spcPts val="0"/>
                        </a:spcAft>
                      </a:pPr>
                      <a:r>
                        <a:rPr sz="1400" b="1">
                          <a:latin typeface="Arial"/>
                        </a:rPr>
                        <a:t>Priority</a:t>
                      </a:r>
                    </a:p>
                  </a:txBody>
                  <a:tcPr/>
                </a:tc>
                <a:tc>
                  <a:txBody>
                    <a:bodyPr/>
                    <a:lstStyle/>
                    <a:p>
                      <a:pPr algn="l">
                        <a:spcAft>
                          <a:spcPts val="0"/>
                        </a:spcAft>
                      </a:pPr>
                      <a:r>
                        <a:rPr sz="1400" b="1">
                          <a:latin typeface="Arial"/>
                        </a:rPr>
                        <a:t>Issue</a:t>
                      </a:r>
                    </a:p>
                  </a:txBody>
                  <a:tcPr/>
                </a:tc>
                <a:tc>
                  <a:txBody>
                    <a:bodyPr/>
                    <a:lstStyle/>
                    <a:p>
                      <a:pPr algn="l">
                        <a:spcAft>
                          <a:spcPts val="0"/>
                        </a:spcAft>
                      </a:pPr>
                      <a:r>
                        <a:rPr sz="1400" b="1">
                          <a:latin typeface="Arial"/>
                        </a:rPr>
                        <a:t>Support strength</a:t>
                      </a:r>
                    </a:p>
                  </a:txBody>
                  <a:tcPr/>
                </a:tc>
              </a:tr>
              <a:tr h="660400">
                <a:tc>
                  <a:txBody>
                    <a:bodyPr/>
                    <a:lstStyle/>
                    <a:p>
                      <a:pPr algn="l">
                        <a:spcAft>
                          <a:spcPts val="0"/>
                        </a:spcAft>
                      </a:pPr>
                      <a:r>
                        <a:rPr sz="1400" b="0">
                          <a:latin typeface="Arial"/>
                        </a:rPr>
                        <a:t>P1</a:t>
                      </a:r>
                    </a:p>
                  </a:txBody>
                  <a:tcPr/>
                </a:tc>
                <a:tc>
                  <a:txBody>
                    <a:bodyPr/>
                    <a:lstStyle/>
                    <a:p>
                      <a:pPr algn="l">
                        <a:spcAft>
                          <a:spcPts val="0"/>
                        </a:spcAft>
                      </a:pPr>
                      <a:r>
                        <a:rPr sz="1400" b="0">
                          <a:latin typeface="Arial"/>
                        </a:rPr>
                        <a:t>Documentation can be difficult to use, with key information buried across forums or long PDFs.</a:t>
                      </a:r>
                    </a:p>
                  </a:txBody>
                  <a:tcPr/>
                </a:tc>
                <a:tc>
                  <a:txBody>
                    <a:bodyPr/>
                    <a:lstStyle/>
                    <a:p>
                      <a:pPr algn="l">
                        <a:spcAft>
                          <a:spcPts val="0"/>
                        </a:spcAft>
                      </a:pPr>
                      <a:r>
                        <a:rPr sz="1400" b="0">
                          <a:latin typeface="Arial"/>
                        </a:rPr>
                        <a:t>Strong</a:t>
                      </a:r>
                    </a:p>
                  </a:txBody>
                  <a:tcPr/>
                </a:tc>
              </a:tr>
              <a:tr h="457200">
                <a:tc>
                  <a:txBody>
                    <a:bodyPr/>
                    <a:lstStyle/>
                    <a:p>
                      <a:pPr algn="l">
                        <a:spcAft>
                          <a:spcPts val="0"/>
                        </a:spcAft>
                      </a:pPr>
                      <a:r>
                        <a:rPr sz="1400" b="0">
                          <a:latin typeface="Arial"/>
                        </a:rPr>
                        <a:t>P1</a:t>
                      </a:r>
                    </a:p>
                  </a:txBody>
                  <a:tcPr/>
                </a:tc>
                <a:tc>
                  <a:txBody>
                    <a:bodyPr/>
                    <a:lstStyle/>
                    <a:p>
                      <a:pPr algn="l">
                        <a:spcAft>
                          <a:spcPts val="0"/>
                        </a:spcAft>
                      </a:pPr>
                      <a:r>
                        <a:rPr sz="1400" b="0">
                          <a:latin typeface="Arial"/>
                        </a:rPr>
                        <a:t>Errors and status information are not translated into clear next steps.</a:t>
                      </a:r>
                    </a:p>
                  </a:txBody>
                  <a:tcPr/>
                </a:tc>
                <a:tc>
                  <a:txBody>
                    <a:bodyPr/>
                    <a:lstStyle/>
                    <a:p>
                      <a:pPr algn="l">
                        <a:spcAft>
                          <a:spcPts val="0"/>
                        </a:spcAft>
                      </a:pPr>
                      <a:r>
                        <a:rPr sz="1400" b="0">
                          <a:latin typeface="Arial"/>
                        </a:rPr>
                        <a:t>Strong</a:t>
                      </a:r>
                    </a:p>
                  </a:txBody>
                  <a:tcPr/>
                </a:tc>
              </a:tr>
              <a:tr h="457200">
                <a:tc>
                  <a:txBody>
                    <a:bodyPr/>
                    <a:lstStyle/>
                    <a:p>
                      <a:pPr algn="l">
                        <a:spcAft>
                          <a:spcPts val="0"/>
                        </a:spcAft>
                      </a:pPr>
                      <a:r>
                        <a:rPr sz="1400" b="0">
                          <a:latin typeface="Arial"/>
                        </a:rPr>
                        <a:t>P2</a:t>
                      </a:r>
                    </a:p>
                  </a:txBody>
                  <a:tcPr/>
                </a:tc>
                <a:tc>
                  <a:txBody>
                    <a:bodyPr/>
                    <a:lstStyle/>
                    <a:p>
                      <a:pPr algn="l">
                        <a:spcAft>
                          <a:spcPts val="0"/>
                        </a:spcAft>
                      </a:pPr>
                      <a:r>
                        <a:rPr sz="1400" b="0">
                          <a:latin typeface="Arial"/>
                        </a:rPr>
                        <a:t>Troubleshooting can take hours before the root cause becomes clear.</a:t>
                      </a:r>
                    </a:p>
                  </a:txBody>
                  <a:tcPr/>
                </a:tc>
                <a:tc>
                  <a:txBody>
                    <a:bodyPr/>
                    <a:lstStyle/>
                    <a:p>
                      <a:pPr algn="l">
                        <a:spcAft>
                          <a:spcPts val="0"/>
                        </a:spcAft>
                      </a:pPr>
                      <a:r>
                        <a:rPr sz="1400" b="0">
                          <a:latin typeface="Arial"/>
                        </a:rPr>
                        <a:t>Strong</a:t>
                      </a:r>
                    </a:p>
                  </a:txBody>
                  <a:tcPr/>
                </a:tc>
              </a:tr>
            </a:tbl>
          </a:graphicData>
        </a:graphic>
      </p:graphicFrame>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Executive summary</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1600"/>
              </a:spcAft>
            </a:pPr>
            <a:r>
              <a:rPr sz="1400" b="0">
                <a:latin typeface="Arial"/>
              </a:rPr>
              <a:t>This study looked at how six participants troubleshoot and maintain business phone service using a VOIP router and related support resources.</a:t>
            </a:r>
          </a:p>
          <a:p>
            <a:pPr>
              <a:spcAft>
                <a:spcPts val="1600"/>
              </a:spcAft>
            </a:pPr>
            <a:r>
              <a:rPr sz="1400" b="0">
                <a:latin typeface="Arial"/>
              </a:rPr>
              <a:t>Phone reliability is treated as high stakes. As one participant put it, "phones are mission-critical here".</a:t>
            </a:r>
          </a:p>
          <a:p>
            <a:pPr>
              <a:spcAft>
                <a:spcPts val="1600"/>
              </a:spcAft>
            </a:pPr>
            <a:r>
              <a:rPr sz="1400" b="0">
                <a:latin typeface="Arial"/>
              </a:rPr>
              <a:t>Participants described a practical workflow: confirm the issue, inspect the router interface or dashboard, check network conditions such as jitter or packet loss, try a fix, and use support channels when needed.</a:t>
            </a:r>
          </a:p>
          <a:p>
            <a:pPr>
              <a:spcAft>
                <a:spcPts val="1600"/>
              </a:spcAft>
            </a:pPr>
            <a:r>
              <a:rPr sz="1400" b="0">
                <a:latin typeface="Arial"/>
              </a:rPr>
              <a:t>The strongest friction centered on documentation and diagnostics. People often had to piece together answers from official docs, forums, long PDFs, screenshots, and Reddit.</a:t>
            </a:r>
          </a:p>
          <a:p>
            <a:pPr>
              <a:spcAft>
                <a:spcPts val="1600"/>
              </a:spcAft>
            </a:pPr>
            <a:r>
              <a:rPr sz="1400" b="0">
                <a:latin typeface="Arial"/>
              </a:rPr>
              <a:t>Some current elements work well, especially real-time bandwidth and call-stat graphs, role-based access, and ticket submission for non-urgent issues.</a:t>
            </a:r>
          </a:p>
        </p:txBody>
      </p:sp>
    </p:spTree>
  </p:cSld>
  <p:clrMapOvr>
    <a:masterClrMapping/>
  </p:clrMapOvr>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Pain Points</a:t>
            </a:r>
          </a:p>
          <a:p>
            <a:pPr algn="l">
              <a:spcAft>
                <a:spcPts val="0"/>
              </a:spcAft>
            </a:pPr>
            <a:r>
              <a:rPr sz="1200" b="0">
                <a:latin typeface="Arial"/>
              </a:rPr>
              <a:t>Continued</a:t>
            </a:r>
          </a:p>
        </p:txBody>
      </p:sp>
      <p:graphicFrame>
        <p:nvGraphicFramePr>
          <p:cNvPr id="3" name="Table 2"/>
          <p:cNvGraphicFramePr>
            <a:graphicFrameLocks noGrp="1"/>
          </p:cNvGraphicFramePr>
          <p:nvPr/>
        </p:nvGraphicFramePr>
        <p:xfrm>
          <a:off x="502920" y="1357883"/>
          <a:ext cx="8138160" cy="1828800"/>
        </p:xfrm>
        <a:graphic>
          <a:graphicData uri="http://schemas.openxmlformats.org/drawingml/2006/table">
            <a:tbl>
              <a:tblPr firstRow="1" bandRow="1">
                <a:tableStyleId>{5C22544A-7EE6-4342-B048-85BDC9FD1C3A}</a:tableStyleId>
              </a:tblPr>
              <a:tblGrid>
                <a:gridCol w="2712720"/>
                <a:gridCol w="2712720"/>
                <a:gridCol w="2712720"/>
              </a:tblGrid>
              <a:tr h="254000">
                <a:tc>
                  <a:txBody>
                    <a:bodyPr/>
                    <a:lstStyle/>
                    <a:p>
                      <a:pPr algn="l">
                        <a:spcAft>
                          <a:spcPts val="0"/>
                        </a:spcAft>
                      </a:pPr>
                      <a:r>
                        <a:rPr sz="1400" b="1">
                          <a:latin typeface="Arial"/>
                        </a:rPr>
                        <a:t>Priority</a:t>
                      </a:r>
                    </a:p>
                  </a:txBody>
                  <a:tcPr/>
                </a:tc>
                <a:tc>
                  <a:txBody>
                    <a:bodyPr/>
                    <a:lstStyle/>
                    <a:p>
                      <a:pPr algn="l">
                        <a:spcAft>
                          <a:spcPts val="0"/>
                        </a:spcAft>
                      </a:pPr>
                      <a:r>
                        <a:rPr sz="1400" b="1">
                          <a:latin typeface="Arial"/>
                        </a:rPr>
                        <a:t>Issue</a:t>
                      </a:r>
                    </a:p>
                  </a:txBody>
                  <a:tcPr/>
                </a:tc>
                <a:tc>
                  <a:txBody>
                    <a:bodyPr/>
                    <a:lstStyle/>
                    <a:p>
                      <a:pPr algn="l">
                        <a:spcAft>
                          <a:spcPts val="0"/>
                        </a:spcAft>
                      </a:pPr>
                      <a:r>
                        <a:rPr sz="1400" b="1">
                          <a:latin typeface="Arial"/>
                        </a:rPr>
                        <a:t>Support strength</a:t>
                      </a:r>
                    </a:p>
                  </a:txBody>
                  <a:tcPr/>
                </a:tc>
              </a:tr>
              <a:tr h="660400">
                <a:tc>
                  <a:txBody>
                    <a:bodyPr/>
                    <a:lstStyle/>
                    <a:p>
                      <a:pPr algn="l">
                        <a:spcAft>
                          <a:spcPts val="0"/>
                        </a:spcAft>
                      </a:pPr>
                      <a:r>
                        <a:rPr sz="1400" b="0">
                          <a:latin typeface="Arial"/>
                        </a:rPr>
                        <a:t>P2</a:t>
                      </a:r>
                    </a:p>
                  </a:txBody>
                  <a:tcPr/>
                </a:tc>
                <a:tc>
                  <a:txBody>
                    <a:bodyPr/>
                    <a:lstStyle/>
                    <a:p>
                      <a:pPr algn="l">
                        <a:spcAft>
                          <a:spcPts val="0"/>
                        </a:spcAft>
                      </a:pPr>
                      <a:r>
                        <a:rPr sz="1400" b="0">
                          <a:latin typeface="Arial"/>
                        </a:rPr>
                        <a:t>People often have to piece together configuration guidance from screenshots, community posts, and scattered references.</a:t>
                      </a:r>
                    </a:p>
                  </a:txBody>
                  <a:tcPr/>
                </a:tc>
                <a:tc>
                  <a:txBody>
                    <a:bodyPr/>
                    <a:lstStyle/>
                    <a:p>
                      <a:pPr algn="l">
                        <a:spcAft>
                          <a:spcPts val="0"/>
                        </a:spcAft>
                      </a:pPr>
                      <a:r>
                        <a:rPr sz="1400" b="0">
                          <a:latin typeface="Arial"/>
                        </a:rPr>
                        <a:t>Strong</a:t>
                      </a:r>
                    </a:p>
                  </a:txBody>
                  <a:tcPr/>
                </a:tc>
              </a:tr>
              <a:tr h="457200">
                <a:tc>
                  <a:txBody>
                    <a:bodyPr/>
                    <a:lstStyle/>
                    <a:p>
                      <a:pPr algn="l">
                        <a:spcAft>
                          <a:spcPts val="0"/>
                        </a:spcAft>
                      </a:pPr>
                      <a:r>
                        <a:rPr sz="1400" b="0">
                          <a:latin typeface="Arial"/>
                        </a:rPr>
                        <a:t>P2</a:t>
                      </a:r>
                    </a:p>
                  </a:txBody>
                  <a:tcPr/>
                </a:tc>
                <a:tc>
                  <a:txBody>
                    <a:bodyPr/>
                    <a:lstStyle/>
                    <a:p>
                      <a:pPr algn="l">
                        <a:spcAft>
                          <a:spcPts val="0"/>
                        </a:spcAft>
                      </a:pPr>
                      <a:r>
                        <a:rPr sz="1400" b="0">
                          <a:latin typeface="Arial"/>
                        </a:rPr>
                        <a:t>Routine user setup is more manual than it should be.</a:t>
                      </a:r>
                    </a:p>
                  </a:txBody>
                  <a:tcPr/>
                </a:tc>
                <a:tc>
                  <a:txBody>
                    <a:bodyPr/>
                    <a:lstStyle/>
                    <a:p>
                      <a:pPr algn="l">
                        <a:spcAft>
                          <a:spcPts val="0"/>
                        </a:spcAft>
                      </a:pPr>
                      <a:r>
                        <a:rPr sz="1400" b="0">
                          <a:latin typeface="Arial"/>
                        </a:rPr>
                        <a:t>Medium</a:t>
                      </a:r>
                    </a:p>
                  </a:txBody>
                  <a:tcPr/>
                </a:tc>
              </a:tr>
              <a:tr h="457200">
                <a:tc>
                  <a:txBody>
                    <a:bodyPr/>
                    <a:lstStyle/>
                    <a:p>
                      <a:pPr algn="l">
                        <a:spcAft>
                          <a:spcPts val="0"/>
                        </a:spcAft>
                      </a:pPr>
                      <a:r>
                        <a:rPr sz="1400" b="0">
                          <a:latin typeface="Arial"/>
                        </a:rPr>
                        <a:t>P1</a:t>
                      </a:r>
                    </a:p>
                  </a:txBody>
                  <a:tcPr/>
                </a:tc>
                <a:tc>
                  <a:txBody>
                    <a:bodyPr/>
                    <a:lstStyle/>
                    <a:p>
                      <a:pPr algn="l">
                        <a:spcAft>
                          <a:spcPts val="0"/>
                        </a:spcAft>
                      </a:pPr>
                      <a:r>
                        <a:rPr sz="1400" b="0">
                          <a:latin typeface="Arial"/>
                        </a:rPr>
                        <a:t>Upgrades and configuration changes would feel safer with validation before they run.</a:t>
                      </a:r>
                    </a:p>
                  </a:txBody>
                  <a:tcPr/>
                </a:tc>
                <a:tc>
                  <a:txBody>
                    <a:bodyPr/>
                    <a:lstStyle/>
                    <a:p>
                      <a:pPr algn="l">
                        <a:spcAft>
                          <a:spcPts val="0"/>
                        </a:spcAft>
                      </a:pPr>
                      <a:r>
                        <a:rPr sz="1400" b="0">
                          <a:latin typeface="Arial"/>
                        </a:rPr>
                        <a:t>Strong</a:t>
                      </a:r>
                    </a:p>
                  </a:txBody>
                  <a:tcPr/>
                </a:tc>
              </a:tr>
            </a:tbl>
          </a:graphicData>
        </a:graphic>
      </p:graphicFrame>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2331720"/>
            <a:ext cx="8138160" cy="2194560"/>
          </a:xfrm>
          <a:prstGeom prst="rect">
            <a:avLst/>
          </a:prstGeom>
          <a:noFill/>
        </p:spPr>
        <p:txBody>
          <a:bodyPr wrap="none" anchor="ctr">
            <a:spAutoFit/>
          </a:bodyPr>
          <a:lstStyle/>
          <a:p>
            <a:pPr algn="l">
              <a:spcAft>
                <a:spcPts val="0"/>
              </a:spcAft>
            </a:pPr>
            <a:r>
              <a:rPr sz="2800" b="1">
                <a:latin typeface="Arial"/>
              </a:rPr>
              <a:t>Wish List</a:t>
            </a:r>
          </a:p>
        </p:txBody>
      </p:sp>
    </p:spTree>
  </p:cSld>
  <p:clrMapOvr>
    <a:masterClrMapping/>
  </p:clrMapOvr>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Documentation</a:t>
            </a:r>
          </a:p>
          <a:p>
            <a:pPr algn="l">
              <a:spcAft>
                <a:spcPts val="0"/>
              </a:spcAft>
            </a:pPr>
            <a:r>
              <a:rPr sz="1200" b="0">
                <a:latin typeface="Arial"/>
              </a:rPr>
              <a:t>Wish List</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800"/>
              </a:spcAft>
            </a:pPr>
            <a:r>
              <a:rPr sz="1600" b="1">
                <a:latin typeface="Arial"/>
              </a:rPr>
              <a:t>Priority: P1</a:t>
            </a:r>
          </a:p>
          <a:p>
            <a:pPr>
              <a:spcAft>
                <a:spcPts val="400"/>
              </a:spcAft>
            </a:pPr>
            <a:r>
              <a:rPr sz="1400" b="0">
                <a:latin typeface="Arial"/>
              </a:rPr>
              <a:t/>
            </a:r>
          </a:p>
          <a:p>
            <a:pPr>
              <a:spcAft>
                <a:spcPts val="800"/>
              </a:spcAft>
            </a:pPr>
            <a:r>
              <a:rPr sz="1600" b="1">
                <a:latin typeface="Arial"/>
              </a:rPr>
              <a:t>Recommendation</a:t>
            </a:r>
          </a:p>
          <a:p>
            <a:pPr>
              <a:spcAft>
                <a:spcPts val="1400"/>
              </a:spcAft>
            </a:pPr>
            <a:r>
              <a:rPr sz="1400" b="0">
                <a:latin typeface="Arial"/>
              </a:rPr>
              <a:t>• Improve documentation.</a:t>
            </a:r>
          </a:p>
          <a:p>
            <a:pPr>
              <a:spcAft>
                <a:spcPts val="400"/>
              </a:spcAft>
            </a:pPr>
            <a:r>
              <a:rPr sz="1400" b="0">
                <a:latin typeface="Arial"/>
              </a:rPr>
              <a:t/>
            </a:r>
          </a:p>
          <a:p>
            <a:pPr>
              <a:spcAft>
                <a:spcPts val="800"/>
              </a:spcAft>
            </a:pPr>
            <a:r>
              <a:rPr sz="1600" b="1">
                <a:latin typeface="Arial"/>
              </a:rPr>
              <a:t>Support strength</a:t>
            </a:r>
          </a:p>
          <a:p>
            <a:pPr>
              <a:spcAft>
                <a:spcPts val="1400"/>
              </a:spcAft>
            </a:pPr>
            <a:r>
              <a:rPr sz="1400" b="0">
                <a:latin typeface="Arial"/>
              </a:rPr>
              <a:t>• Strong</a:t>
            </a:r>
          </a:p>
        </p:txBody>
      </p:sp>
    </p:spTree>
  </p:cSld>
  <p:clrMapOvr>
    <a:masterClrMapping/>
  </p:clrMapOvr>
</p:sld>
</file>

<file path=ppt/slides/slide2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Translate errors into plain English</a:t>
            </a:r>
          </a:p>
          <a:p>
            <a:pPr algn="l">
              <a:spcAft>
                <a:spcPts val="0"/>
              </a:spcAft>
            </a:pPr>
            <a:r>
              <a:rPr sz="1200" b="0">
                <a:latin typeface="Arial"/>
              </a:rPr>
              <a:t>Wish List</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800"/>
              </a:spcAft>
            </a:pPr>
            <a:r>
              <a:rPr sz="1600" b="1">
                <a:latin typeface="Arial"/>
              </a:rPr>
              <a:t>Priority: P1</a:t>
            </a:r>
          </a:p>
          <a:p>
            <a:pPr>
              <a:spcAft>
                <a:spcPts val="400"/>
              </a:spcAft>
            </a:pPr>
            <a:r>
              <a:rPr sz="1400" b="0">
                <a:latin typeface="Arial"/>
              </a:rPr>
              <a:t/>
            </a:r>
          </a:p>
          <a:p>
            <a:pPr>
              <a:spcAft>
                <a:spcPts val="800"/>
              </a:spcAft>
            </a:pPr>
            <a:r>
              <a:rPr sz="1600" b="1">
                <a:latin typeface="Arial"/>
              </a:rPr>
              <a:t>Recommendation</a:t>
            </a:r>
          </a:p>
          <a:p>
            <a:pPr>
              <a:spcAft>
                <a:spcPts val="1400"/>
              </a:spcAft>
            </a:pPr>
            <a:r>
              <a:rPr sz="1400" b="0">
                <a:latin typeface="Arial"/>
              </a:rPr>
              <a:t>• Translate errors into plain English.</a:t>
            </a:r>
          </a:p>
          <a:p>
            <a:pPr>
              <a:spcAft>
                <a:spcPts val="400"/>
              </a:spcAft>
            </a:pPr>
            <a:r>
              <a:rPr sz="1400" b="0">
                <a:latin typeface="Arial"/>
              </a:rPr>
              <a:t/>
            </a:r>
          </a:p>
          <a:p>
            <a:pPr>
              <a:spcAft>
                <a:spcPts val="800"/>
              </a:spcAft>
            </a:pPr>
            <a:r>
              <a:rPr sz="1600" b="1">
                <a:latin typeface="Arial"/>
              </a:rPr>
              <a:t>Support strength</a:t>
            </a:r>
          </a:p>
          <a:p>
            <a:pPr>
              <a:spcAft>
                <a:spcPts val="1400"/>
              </a:spcAft>
            </a:pPr>
            <a:r>
              <a:rPr sz="1400" b="0">
                <a:latin typeface="Arial"/>
              </a:rPr>
              <a:t>• Strong</a:t>
            </a:r>
          </a:p>
        </p:txBody>
      </p:sp>
    </p:spTree>
  </p:cSld>
  <p:clrMapOvr>
    <a:masterClrMapping/>
  </p:clrMapOvr>
</p:sld>
</file>

<file path=ppt/slides/slide2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More actionable troubleshooting guidance</a:t>
            </a:r>
          </a:p>
          <a:p>
            <a:pPr algn="l">
              <a:spcAft>
                <a:spcPts val="0"/>
              </a:spcAft>
            </a:pPr>
            <a:r>
              <a:rPr sz="1200" b="0">
                <a:latin typeface="Arial"/>
              </a:rPr>
              <a:t>Wish List</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800"/>
              </a:spcAft>
            </a:pPr>
            <a:r>
              <a:rPr sz="1600" b="1">
                <a:latin typeface="Arial"/>
              </a:rPr>
              <a:t>Priority: P1</a:t>
            </a:r>
          </a:p>
          <a:p>
            <a:pPr>
              <a:spcAft>
                <a:spcPts val="400"/>
              </a:spcAft>
            </a:pPr>
            <a:r>
              <a:rPr sz="1400" b="0">
                <a:latin typeface="Arial"/>
              </a:rPr>
              <a:t/>
            </a:r>
          </a:p>
          <a:p>
            <a:pPr>
              <a:spcAft>
                <a:spcPts val="800"/>
              </a:spcAft>
            </a:pPr>
            <a:r>
              <a:rPr sz="1600" b="1">
                <a:latin typeface="Arial"/>
              </a:rPr>
              <a:t>Recommendation</a:t>
            </a:r>
          </a:p>
          <a:p>
            <a:pPr>
              <a:spcAft>
                <a:spcPts val="1400"/>
              </a:spcAft>
            </a:pPr>
            <a:r>
              <a:rPr sz="1400" b="0">
                <a:latin typeface="Arial"/>
              </a:rPr>
              <a:t>• Provide more actionable troubleshooting guidance.</a:t>
            </a:r>
          </a:p>
          <a:p>
            <a:pPr>
              <a:spcAft>
                <a:spcPts val="400"/>
              </a:spcAft>
            </a:pPr>
            <a:r>
              <a:rPr sz="1400" b="0">
                <a:latin typeface="Arial"/>
              </a:rPr>
              <a:t/>
            </a:r>
          </a:p>
          <a:p>
            <a:pPr>
              <a:spcAft>
                <a:spcPts val="800"/>
              </a:spcAft>
            </a:pPr>
            <a:r>
              <a:rPr sz="1600" b="1">
                <a:latin typeface="Arial"/>
              </a:rPr>
              <a:t>Support strength</a:t>
            </a:r>
          </a:p>
          <a:p>
            <a:pPr>
              <a:spcAft>
                <a:spcPts val="1400"/>
              </a:spcAft>
            </a:pPr>
            <a:r>
              <a:rPr sz="1400" b="0">
                <a:latin typeface="Arial"/>
              </a:rPr>
              <a:t>• Strong</a:t>
            </a:r>
          </a:p>
        </p:txBody>
      </p:sp>
    </p:spTree>
  </p:cSld>
  <p:clrMapOvr>
    <a:masterClrMapping/>
  </p:clrMapOvr>
</p:sld>
</file>

<file path=ppt/slides/slide2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Link errors to relevant troubleshooting docs</a:t>
            </a:r>
          </a:p>
          <a:p>
            <a:pPr algn="l">
              <a:spcAft>
                <a:spcPts val="0"/>
              </a:spcAft>
            </a:pPr>
            <a:r>
              <a:rPr sz="1200" b="0">
                <a:latin typeface="Arial"/>
              </a:rPr>
              <a:t>Wish List</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800"/>
              </a:spcAft>
            </a:pPr>
            <a:r>
              <a:rPr sz="1600" b="1">
                <a:latin typeface="Arial"/>
              </a:rPr>
              <a:t>Priority: P1</a:t>
            </a:r>
          </a:p>
          <a:p>
            <a:pPr>
              <a:spcAft>
                <a:spcPts val="400"/>
              </a:spcAft>
            </a:pPr>
            <a:r>
              <a:rPr sz="1400" b="0">
                <a:latin typeface="Arial"/>
              </a:rPr>
              <a:t/>
            </a:r>
          </a:p>
          <a:p>
            <a:pPr>
              <a:spcAft>
                <a:spcPts val="800"/>
              </a:spcAft>
            </a:pPr>
            <a:r>
              <a:rPr sz="1600" b="1">
                <a:latin typeface="Arial"/>
              </a:rPr>
              <a:t>Recommendation</a:t>
            </a:r>
          </a:p>
          <a:p>
            <a:pPr>
              <a:spcAft>
                <a:spcPts val="1400"/>
              </a:spcAft>
            </a:pPr>
            <a:r>
              <a:rPr sz="1400" b="0">
                <a:latin typeface="Arial"/>
              </a:rPr>
              <a:t>• Link errors to relevant troubleshooting docs.</a:t>
            </a:r>
          </a:p>
          <a:p>
            <a:pPr>
              <a:spcAft>
                <a:spcPts val="400"/>
              </a:spcAft>
            </a:pPr>
            <a:r>
              <a:rPr sz="1400" b="0">
                <a:latin typeface="Arial"/>
              </a:rPr>
              <a:t/>
            </a:r>
          </a:p>
          <a:p>
            <a:pPr>
              <a:spcAft>
                <a:spcPts val="800"/>
              </a:spcAft>
            </a:pPr>
            <a:r>
              <a:rPr sz="1600" b="1">
                <a:latin typeface="Arial"/>
              </a:rPr>
              <a:t>Support strength</a:t>
            </a:r>
          </a:p>
          <a:p>
            <a:pPr>
              <a:spcAft>
                <a:spcPts val="1400"/>
              </a:spcAft>
            </a:pPr>
            <a:r>
              <a:rPr sz="1400" b="0">
                <a:latin typeface="Arial"/>
              </a:rPr>
              <a:t>• Strong</a:t>
            </a:r>
          </a:p>
        </p:txBody>
      </p:sp>
    </p:spTree>
  </p:cSld>
  <p:clrMapOvr>
    <a:masterClrMapping/>
  </p:clrMapOvr>
</p:sld>
</file>

<file path=ppt/slides/slide2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Bulk add for users</a:t>
            </a:r>
          </a:p>
          <a:p>
            <a:pPr algn="l">
              <a:spcAft>
                <a:spcPts val="0"/>
              </a:spcAft>
            </a:pPr>
            <a:r>
              <a:rPr sz="1200" b="0">
                <a:latin typeface="Arial"/>
              </a:rPr>
              <a:t>Wish List</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800"/>
              </a:spcAft>
            </a:pPr>
            <a:r>
              <a:rPr sz="1600" b="1">
                <a:latin typeface="Arial"/>
              </a:rPr>
              <a:t>Priority: P2</a:t>
            </a:r>
          </a:p>
          <a:p>
            <a:pPr>
              <a:spcAft>
                <a:spcPts val="400"/>
              </a:spcAft>
            </a:pPr>
            <a:r>
              <a:rPr sz="1400" b="0">
                <a:latin typeface="Arial"/>
              </a:rPr>
              <a:t/>
            </a:r>
          </a:p>
          <a:p>
            <a:pPr>
              <a:spcAft>
                <a:spcPts val="800"/>
              </a:spcAft>
            </a:pPr>
            <a:r>
              <a:rPr sz="1600" b="1">
                <a:latin typeface="Arial"/>
              </a:rPr>
              <a:t>Recommendation</a:t>
            </a:r>
          </a:p>
          <a:p>
            <a:pPr>
              <a:spcAft>
                <a:spcPts val="1400"/>
              </a:spcAft>
            </a:pPr>
            <a:r>
              <a:rPr sz="1400" b="0">
                <a:latin typeface="Arial"/>
              </a:rPr>
              <a:t>• Add bulk add for users.</a:t>
            </a:r>
          </a:p>
          <a:p>
            <a:pPr>
              <a:spcAft>
                <a:spcPts val="400"/>
              </a:spcAft>
            </a:pPr>
            <a:r>
              <a:rPr sz="1400" b="0">
                <a:latin typeface="Arial"/>
              </a:rPr>
              <a:t/>
            </a:r>
          </a:p>
          <a:p>
            <a:pPr>
              <a:spcAft>
                <a:spcPts val="800"/>
              </a:spcAft>
            </a:pPr>
            <a:r>
              <a:rPr sz="1600" b="1">
                <a:latin typeface="Arial"/>
              </a:rPr>
              <a:t>Support strength</a:t>
            </a:r>
          </a:p>
          <a:p>
            <a:pPr>
              <a:spcAft>
                <a:spcPts val="1400"/>
              </a:spcAft>
            </a:pPr>
            <a:r>
              <a:rPr sz="1400" b="0">
                <a:latin typeface="Arial"/>
              </a:rPr>
              <a:t>• Strong</a:t>
            </a:r>
          </a:p>
        </p:txBody>
      </p:sp>
    </p:spTree>
  </p:cSld>
  <p:clrMapOvr>
    <a:masterClrMapping/>
  </p:clrMapOvr>
</p:sld>
</file>

<file path=ppt/slides/slide2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Test mode or preview changes screen</a:t>
            </a:r>
          </a:p>
          <a:p>
            <a:pPr algn="l">
              <a:spcAft>
                <a:spcPts val="0"/>
              </a:spcAft>
            </a:pPr>
            <a:r>
              <a:rPr sz="1200" b="0">
                <a:latin typeface="Arial"/>
              </a:rPr>
              <a:t>Wish List</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800"/>
              </a:spcAft>
            </a:pPr>
            <a:r>
              <a:rPr sz="1600" b="1">
                <a:latin typeface="Arial"/>
              </a:rPr>
              <a:t>Priority: P1</a:t>
            </a:r>
          </a:p>
          <a:p>
            <a:pPr>
              <a:spcAft>
                <a:spcPts val="400"/>
              </a:spcAft>
            </a:pPr>
            <a:r>
              <a:rPr sz="1400" b="0">
                <a:latin typeface="Arial"/>
              </a:rPr>
              <a:t/>
            </a:r>
          </a:p>
          <a:p>
            <a:pPr>
              <a:spcAft>
                <a:spcPts val="800"/>
              </a:spcAft>
            </a:pPr>
            <a:r>
              <a:rPr sz="1600" b="1">
                <a:latin typeface="Arial"/>
              </a:rPr>
              <a:t>Recommendation</a:t>
            </a:r>
          </a:p>
          <a:p>
            <a:pPr>
              <a:spcAft>
                <a:spcPts val="1400"/>
              </a:spcAft>
            </a:pPr>
            <a:r>
              <a:rPr sz="1400" b="0">
                <a:latin typeface="Arial"/>
              </a:rPr>
              <a:t>• Add a test mode or preview changes screen.</a:t>
            </a:r>
          </a:p>
          <a:p>
            <a:pPr>
              <a:spcAft>
                <a:spcPts val="400"/>
              </a:spcAft>
            </a:pPr>
            <a:r>
              <a:rPr sz="1400" b="0">
                <a:latin typeface="Arial"/>
              </a:rPr>
              <a:t/>
            </a:r>
          </a:p>
          <a:p>
            <a:pPr>
              <a:spcAft>
                <a:spcPts val="800"/>
              </a:spcAft>
            </a:pPr>
            <a:r>
              <a:rPr sz="1600" b="1">
                <a:latin typeface="Arial"/>
              </a:rPr>
              <a:t>Support strength</a:t>
            </a:r>
          </a:p>
          <a:p>
            <a:pPr>
              <a:spcAft>
                <a:spcPts val="1400"/>
              </a:spcAft>
            </a:pPr>
            <a:r>
              <a:rPr sz="1400" b="0">
                <a:latin typeface="Arial"/>
              </a:rPr>
              <a:t>• Strong</a:t>
            </a:r>
          </a:p>
        </p:txBody>
      </p:sp>
    </p:spTree>
  </p:cSld>
  <p:clrMapOvr>
    <a:masterClrMapping/>
  </p:clrMapOvr>
</p:sld>
</file>

<file path=ppt/slides/slide2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Upgrades that check compatibility before running</a:t>
            </a:r>
          </a:p>
          <a:p>
            <a:pPr algn="l">
              <a:spcAft>
                <a:spcPts val="0"/>
              </a:spcAft>
            </a:pPr>
            <a:r>
              <a:rPr sz="1200" b="0">
                <a:latin typeface="Arial"/>
              </a:rPr>
              <a:t>Wish List</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800"/>
              </a:spcAft>
            </a:pPr>
            <a:r>
              <a:rPr sz="1600" b="1">
                <a:latin typeface="Arial"/>
              </a:rPr>
              <a:t>Priority: P1</a:t>
            </a:r>
          </a:p>
          <a:p>
            <a:pPr>
              <a:spcAft>
                <a:spcPts val="400"/>
              </a:spcAft>
            </a:pPr>
            <a:r>
              <a:rPr sz="1400" b="0">
                <a:latin typeface="Arial"/>
              </a:rPr>
              <a:t/>
            </a:r>
          </a:p>
          <a:p>
            <a:pPr>
              <a:spcAft>
                <a:spcPts val="800"/>
              </a:spcAft>
            </a:pPr>
            <a:r>
              <a:rPr sz="1600" b="1">
                <a:latin typeface="Arial"/>
              </a:rPr>
              <a:t>Recommendation</a:t>
            </a:r>
          </a:p>
          <a:p>
            <a:pPr>
              <a:spcAft>
                <a:spcPts val="1400"/>
              </a:spcAft>
            </a:pPr>
            <a:r>
              <a:rPr sz="1400" b="0">
                <a:latin typeface="Arial"/>
              </a:rPr>
              <a:t>• Add upgrades that check compatibility before running.</a:t>
            </a:r>
          </a:p>
          <a:p>
            <a:pPr>
              <a:spcAft>
                <a:spcPts val="400"/>
              </a:spcAft>
            </a:pPr>
            <a:r>
              <a:rPr sz="1400" b="0">
                <a:latin typeface="Arial"/>
              </a:rPr>
              <a:t/>
            </a:r>
          </a:p>
          <a:p>
            <a:pPr>
              <a:spcAft>
                <a:spcPts val="800"/>
              </a:spcAft>
            </a:pPr>
            <a:r>
              <a:rPr sz="1600" b="1">
                <a:latin typeface="Arial"/>
              </a:rPr>
              <a:t>Support strength</a:t>
            </a:r>
          </a:p>
          <a:p>
            <a:pPr>
              <a:spcAft>
                <a:spcPts val="1400"/>
              </a:spcAft>
            </a:pPr>
            <a:r>
              <a:rPr sz="1400" b="0">
                <a:latin typeface="Arial"/>
              </a:rPr>
              <a:t>• Weak</a:t>
            </a:r>
          </a:p>
        </p:txBody>
      </p:sp>
    </p:spTree>
  </p:cSld>
  <p:clrMapOvr>
    <a:masterClrMapping/>
  </p:clrMapOvr>
</p:sld>
</file>

<file path=ppt/slides/slide2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Conclusion</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1400"/>
              </a:spcAft>
            </a:pPr>
            <a:r>
              <a:rPr sz="1600" b="0">
                <a:latin typeface="Arial"/>
              </a:rPr>
              <a:t>Across these participants, business phone support is a high-stakes job that blends product knowledge with network troubleshooting. The current experience works best when admins already know where to look, can interpret the dashboard, and have their own reference materials.</a:t>
            </a:r>
          </a:p>
          <a:p>
            <a:pPr>
              <a:spcAft>
                <a:spcPts val="1400"/>
              </a:spcAft>
            </a:pPr>
            <a:r>
              <a:rPr sz="1600" b="0">
                <a:latin typeface="Arial"/>
              </a:rPr>
              <a:t>The pattern suggests the biggest product opportunities are to make troubleshooting guidance easier to find, make errors easier to understand, and make planned changes safer before they are applied.</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Executive summary</a:t>
            </a:r>
          </a:p>
          <a:p>
            <a:pPr algn="l">
              <a:spcAft>
                <a:spcPts val="0"/>
              </a:spcAft>
            </a:pPr>
            <a:r>
              <a:rPr sz="1200" b="0">
                <a:latin typeface="Arial"/>
              </a:rPr>
              <a:t>Continued</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1600"/>
              </a:spcAft>
            </a:pPr>
            <a:r>
              <a:rPr sz="1400" b="0">
                <a:latin typeface="Arial"/>
              </a:rPr>
              <a:t>The clearest opportunities are to improve documentation, translate errors into plain English, provide actionable troubleshooting guidance, link errors to relevant docs, and make changes safer with preview or compatibility checks.</a:t>
            </a:r>
          </a:p>
        </p:txBody>
      </p:sp>
    </p:spTree>
  </p:cSld>
  <p:clrMapOvr>
    <a:masterClrMapping/>
  </p:clrMapOvr>
</p:sld>
</file>

<file path=ppt/slides/slide3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Next Steps</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1600"/>
              </a:spcAft>
            </a:pPr>
            <a:r>
              <a:rPr sz="1600" b="0">
                <a:latin typeface="Arial"/>
              </a:rPr>
              <a:t>Prioritize plain-English error handling and links from errors to the most relevant documentation.</a:t>
            </a:r>
          </a:p>
          <a:p>
            <a:pPr>
              <a:spcAft>
                <a:spcPts val="1600"/>
              </a:spcAft>
            </a:pPr>
            <a:r>
              <a:rPr sz="1600" b="0">
                <a:latin typeface="Arial"/>
              </a:rPr>
              <a:t>Review the documentation experience end to end and reduce reliance on buried forum posts or long PDFs for common tasks.</a:t>
            </a:r>
          </a:p>
          <a:p>
            <a:pPr>
              <a:spcAft>
                <a:spcPts val="1600"/>
              </a:spcAft>
            </a:pPr>
            <a:r>
              <a:rPr sz="1600" b="0">
                <a:latin typeface="Arial"/>
              </a:rPr>
              <a:t>Explore safe-change features such as preview mode, test mode, and upgrade compatibility checks.</a:t>
            </a:r>
          </a:p>
          <a:p>
            <a:pPr>
              <a:spcAft>
                <a:spcPts val="1600"/>
              </a:spcAft>
            </a:pPr>
            <a:r>
              <a:rPr sz="1600" b="0">
                <a:latin typeface="Arial"/>
              </a:rPr>
              <a:t>Evaluate workflow improvements for routine administration, including bulk user creation.</a:t>
            </a:r>
          </a:p>
          <a:p>
            <a:pPr>
              <a:spcAft>
                <a:spcPts val="1600"/>
              </a:spcAft>
            </a:pPr>
            <a:r>
              <a:rPr sz="1600" b="0">
                <a:latin typeface="Arial"/>
              </a:rPr>
              <a:t>Preserve and expand the strongest current value signals, especially real-time monitoring and role-based access.</a:t>
            </a:r>
          </a:p>
        </p:txBody>
      </p:sp>
    </p:spTree>
  </p:cSld>
  <p:clrMapOvr>
    <a:masterClrMapping/>
  </p:clrMapOvr>
</p:sld>
</file>

<file path=ppt/slides/slide3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Appendix: User Quotes</a:t>
            </a:r>
          </a:p>
        </p:txBody>
      </p:sp>
      <p:graphicFrame>
        <p:nvGraphicFramePr>
          <p:cNvPr id="3" name="Table 2"/>
          <p:cNvGraphicFramePr>
            <a:graphicFrameLocks noGrp="1"/>
          </p:cNvGraphicFramePr>
          <p:nvPr/>
        </p:nvGraphicFramePr>
        <p:xfrm>
          <a:off x="502920" y="1357883"/>
          <a:ext cx="8138160" cy="1016000"/>
        </p:xfrm>
        <a:graphic>
          <a:graphicData uri="http://schemas.openxmlformats.org/drawingml/2006/table">
            <a:tbl>
              <a:tblPr firstRow="1" bandRow="1">
                <a:tableStyleId>{5C22544A-7EE6-4342-B048-85BDC9FD1C3A}</a:tableStyleId>
              </a:tblPr>
              <a:tblGrid>
                <a:gridCol w="4069080"/>
                <a:gridCol w="4069080"/>
              </a:tblGrid>
              <a:tr h="254000">
                <a:tc>
                  <a:txBody>
                    <a:bodyPr/>
                    <a:lstStyle/>
                    <a:p>
                      <a:pPr algn="l">
                        <a:spcAft>
                          <a:spcPts val="0"/>
                        </a:spcAft>
                      </a:pPr>
                      <a:r>
                        <a:rPr sz="1400" b="1">
                          <a:latin typeface="Arial"/>
                        </a:rPr>
                        <a:t>Quote</a:t>
                      </a:r>
                    </a:p>
                  </a:txBody>
                  <a:tcPr/>
                </a:tc>
                <a:tc>
                  <a:txBody>
                    <a:bodyPr/>
                    <a:lstStyle/>
                    <a:p>
                      <a:pPr algn="l">
                        <a:spcAft>
                          <a:spcPts val="0"/>
                        </a:spcAft>
                      </a:pPr>
                      <a:r>
                        <a:rPr sz="1400" b="1">
                          <a:latin typeface="Arial"/>
                        </a:rPr>
                        <a:t>Participant / Time</a:t>
                      </a:r>
                    </a:p>
                  </a:txBody>
                  <a:tcPr/>
                </a:tc>
              </a:tr>
              <a:tr h="762000">
                <a:tc>
                  <a:txBody>
                    <a:bodyPr/>
                    <a:lstStyle/>
                    <a:p>
                      <a:pPr algn="l">
                        <a:spcAft>
                          <a:spcPts val="0"/>
                        </a:spcAft>
                      </a:pPr>
                      <a:r>
                        <a:rPr sz="1200" b="0">
                          <a:latin typeface="Arial"/>
                        </a:rPr>
                        <a:t>"Absolutely. Biggest issue was SIP registration—our phones wouldn't stay registered. Had to learn about something called ‘Keep-Alive Interval,' which wasn't anywhere in the official docs for this model, but a competitor's KB article explained it. That "aha" moment cost me more than a few hours"</a:t>
                      </a:r>
                    </a:p>
                  </a:txBody>
                  <a:tcPr/>
                </a:tc>
                <a:tc>
                  <a:txBody>
                    <a:bodyPr/>
                    <a:lstStyle/>
                    <a:p>
                      <a:pPr algn="l">
                        <a:spcAft>
                          <a:spcPts val="0"/>
                        </a:spcAft>
                      </a:pPr>
                      <a:r>
                        <a:rPr sz="1200" b="0">
                          <a:latin typeface="Arial"/>
                        </a:rPr>
                        <a:t>p1</a:t>
                      </a:r>
                    </a:p>
                  </a:txBody>
                  <a:tcPr/>
                </a:tc>
              </a:tr>
            </a:tbl>
          </a:graphicData>
        </a:graphic>
      </p:graphicFrame>
    </p:spTree>
  </p:cSld>
  <p:clrMapOvr>
    <a:masterClrMapping/>
  </p:clrMapOvr>
</p:sld>
</file>

<file path=ppt/slides/slide3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Appendix: User Quotes</a:t>
            </a:r>
          </a:p>
        </p:txBody>
      </p:sp>
      <p:graphicFrame>
        <p:nvGraphicFramePr>
          <p:cNvPr id="3" name="Table 2"/>
          <p:cNvGraphicFramePr>
            <a:graphicFrameLocks noGrp="1"/>
          </p:cNvGraphicFramePr>
          <p:nvPr/>
        </p:nvGraphicFramePr>
        <p:xfrm>
          <a:off x="502920" y="1357883"/>
          <a:ext cx="8138160" cy="1778000"/>
        </p:xfrm>
        <a:graphic>
          <a:graphicData uri="http://schemas.openxmlformats.org/drawingml/2006/table">
            <a:tbl>
              <a:tblPr firstRow="1" bandRow="1">
                <a:tableStyleId>{5C22544A-7EE6-4342-B048-85BDC9FD1C3A}</a:tableStyleId>
              </a:tblPr>
              <a:tblGrid>
                <a:gridCol w="4069080"/>
                <a:gridCol w="4069080"/>
              </a:tblGrid>
              <a:tr h="254000">
                <a:tc>
                  <a:txBody>
                    <a:bodyPr/>
                    <a:lstStyle/>
                    <a:p>
                      <a:pPr algn="l">
                        <a:spcAft>
                          <a:spcPts val="0"/>
                        </a:spcAft>
                      </a:pPr>
                      <a:r>
                        <a:rPr sz="1400" b="1">
                          <a:latin typeface="Arial"/>
                        </a:rPr>
                        <a:t>Quote</a:t>
                      </a:r>
                    </a:p>
                  </a:txBody>
                  <a:tcPr/>
                </a:tc>
                <a:tc>
                  <a:txBody>
                    <a:bodyPr/>
                    <a:lstStyle/>
                    <a:p>
                      <a:pPr algn="l">
                        <a:spcAft>
                          <a:spcPts val="0"/>
                        </a:spcAft>
                      </a:pPr>
                      <a:r>
                        <a:rPr sz="1400" b="1">
                          <a:latin typeface="Arial"/>
                        </a:rPr>
                        <a:t>Participant / Time</a:t>
                      </a:r>
                    </a:p>
                  </a:txBody>
                  <a:tcPr/>
                </a:tc>
              </a:tr>
              <a:tr h="762000">
                <a:tc>
                  <a:txBody>
                    <a:bodyPr/>
                    <a:lstStyle/>
                    <a:p>
                      <a:pPr algn="l">
                        <a:spcAft>
                          <a:spcPts val="0"/>
                        </a:spcAft>
                      </a:pPr>
                      <a:r>
                        <a:rPr sz="1200" b="0">
                          <a:latin typeface="Arial"/>
                        </a:rPr>
                        <a:t>"Yes—Wireshark is big for packet captures. I'll also use Ping Plotter, sometimes a cloud-based monitoring tool if the client will spring for it. But it's not standardized—I wish router makers baked in more robust monitoring"</a:t>
                      </a:r>
                    </a:p>
                  </a:txBody>
                  <a:tcPr/>
                </a:tc>
                <a:tc>
                  <a:txBody>
                    <a:bodyPr/>
                    <a:lstStyle/>
                    <a:p>
                      <a:pPr algn="l">
                        <a:spcAft>
                          <a:spcPts val="0"/>
                        </a:spcAft>
                      </a:pPr>
                      <a:r>
                        <a:rPr sz="1200" b="0">
                          <a:latin typeface="Arial"/>
                        </a:rPr>
                        <a:t>p2</a:t>
                      </a:r>
                    </a:p>
                  </a:txBody>
                  <a:tcPr/>
                </a:tc>
              </a:tr>
              <a:tr h="762000">
                <a:tc>
                  <a:txBody>
                    <a:bodyPr/>
                    <a:lstStyle/>
                    <a:p>
                      <a:pPr algn="l">
                        <a:spcAft>
                          <a:spcPts val="0"/>
                        </a:spcAft>
                      </a:pPr>
                      <a:r>
                        <a:rPr sz="1200" b="0">
                          <a:latin typeface="Arial"/>
                        </a:rPr>
                        <a:t>"Communication. Non-IT staff often assume "phones should just work." Explaining outages or why features cost more, or protecting against scams—it's a lot. Over-communicating is better than under, but I wish the router tool provided plain-language incident summaries I could forward on"</a:t>
                      </a:r>
                    </a:p>
                  </a:txBody>
                  <a:tcPr/>
                </a:tc>
                <a:tc>
                  <a:txBody>
                    <a:bodyPr/>
                    <a:lstStyle/>
                    <a:p>
                      <a:pPr algn="l">
                        <a:spcAft>
                          <a:spcPts val="0"/>
                        </a:spcAft>
                      </a:pPr>
                      <a:r>
                        <a:rPr sz="1200" b="0">
                          <a:latin typeface="Arial"/>
                        </a:rPr>
                        <a:t>p5</a:t>
                      </a:r>
                    </a:p>
                  </a:txBody>
                  <a:tcPr/>
                </a:tc>
              </a:tr>
            </a:tbl>
          </a:graphicData>
        </a:graphic>
      </p:graphicFrame>
    </p:spTree>
  </p:cSld>
  <p:clrMapOvr>
    <a:masterClrMapping/>
  </p:clrMapOvr>
</p:sld>
</file>

<file path=ppt/slides/slide3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Appendix: User Quotes</a:t>
            </a:r>
          </a:p>
          <a:p>
            <a:pPr algn="l">
              <a:spcAft>
                <a:spcPts val="0"/>
              </a:spcAft>
            </a:pPr>
            <a:r>
              <a:rPr sz="1200" b="0">
                <a:latin typeface="Arial"/>
              </a:rPr>
              <a:t>Continued</a:t>
            </a:r>
          </a:p>
        </p:txBody>
      </p:sp>
      <p:graphicFrame>
        <p:nvGraphicFramePr>
          <p:cNvPr id="3" name="Table 2"/>
          <p:cNvGraphicFramePr>
            <a:graphicFrameLocks noGrp="1"/>
          </p:cNvGraphicFramePr>
          <p:nvPr/>
        </p:nvGraphicFramePr>
        <p:xfrm>
          <a:off x="502920" y="1357883"/>
          <a:ext cx="8138160" cy="1422400"/>
        </p:xfrm>
        <a:graphic>
          <a:graphicData uri="http://schemas.openxmlformats.org/drawingml/2006/table">
            <a:tbl>
              <a:tblPr firstRow="1" bandRow="1">
                <a:tableStyleId>{5C22544A-7EE6-4342-B048-85BDC9FD1C3A}</a:tableStyleId>
              </a:tblPr>
              <a:tblGrid>
                <a:gridCol w="4069080"/>
                <a:gridCol w="4069080"/>
              </a:tblGrid>
              <a:tr h="254000">
                <a:tc>
                  <a:txBody>
                    <a:bodyPr/>
                    <a:lstStyle/>
                    <a:p>
                      <a:pPr algn="l">
                        <a:spcAft>
                          <a:spcPts val="0"/>
                        </a:spcAft>
                      </a:pPr>
                      <a:r>
                        <a:rPr sz="1400" b="1">
                          <a:latin typeface="Arial"/>
                        </a:rPr>
                        <a:t>Quote</a:t>
                      </a:r>
                    </a:p>
                  </a:txBody>
                  <a:tcPr/>
                </a:tc>
                <a:tc>
                  <a:txBody>
                    <a:bodyPr/>
                    <a:lstStyle/>
                    <a:p>
                      <a:pPr algn="l">
                        <a:spcAft>
                          <a:spcPts val="0"/>
                        </a:spcAft>
                      </a:pPr>
                      <a:r>
                        <a:rPr sz="1400" b="1">
                          <a:latin typeface="Arial"/>
                        </a:rPr>
                        <a:t>Participant / Time</a:t>
                      </a:r>
                    </a:p>
                  </a:txBody>
                  <a:tcPr/>
                </a:tc>
              </a:tr>
              <a:tr h="406400">
                <a:tc>
                  <a:txBody>
                    <a:bodyPr/>
                    <a:lstStyle/>
                    <a:p>
                      <a:pPr algn="l">
                        <a:spcAft>
                          <a:spcPts val="0"/>
                        </a:spcAft>
                      </a:pPr>
                      <a:r>
                        <a:rPr sz="1200" b="0">
                          <a:latin typeface="Arial"/>
                        </a:rPr>
                        <a:t>"I wish router makers baked in more robust monitoring"</a:t>
                      </a:r>
                    </a:p>
                  </a:txBody>
                  <a:tcPr/>
                </a:tc>
                <a:tc>
                  <a:txBody>
                    <a:bodyPr/>
                    <a:lstStyle/>
                    <a:p>
                      <a:pPr algn="l">
                        <a:spcAft>
                          <a:spcPts val="0"/>
                        </a:spcAft>
                      </a:pPr>
                      <a:r>
                        <a:rPr sz="1200" b="0">
                          <a:latin typeface="Arial"/>
                        </a:rPr>
                        <a:t>p2</a:t>
                      </a:r>
                    </a:p>
                  </a:txBody>
                  <a:tcPr/>
                </a:tc>
              </a:tr>
              <a:tr h="762000">
                <a:tc>
                  <a:txBody>
                    <a:bodyPr/>
                    <a:lstStyle/>
                    <a:p>
                      <a:pPr algn="l">
                        <a:spcAft>
                          <a:spcPts val="0"/>
                        </a:spcAft>
                      </a:pPr>
                      <a:r>
                        <a:rPr sz="1200" b="0">
                          <a:latin typeface="Arial"/>
                        </a:rPr>
                        <a:t>"One restaurant chain—every store's network was "unique" but no documentation. It took three outages to convince them to let us audit everything, document, and standardize. Once we had good records, we cut recurring issues by half. Sometimes the unsung hero is boring documentation"</a:t>
                      </a:r>
                    </a:p>
                  </a:txBody>
                  <a:tcPr/>
                </a:tc>
                <a:tc>
                  <a:txBody>
                    <a:bodyPr/>
                    <a:lstStyle/>
                    <a:p>
                      <a:pPr algn="l">
                        <a:spcAft>
                          <a:spcPts val="0"/>
                        </a:spcAft>
                      </a:pPr>
                      <a:r>
                        <a:rPr sz="1200" b="0">
                          <a:latin typeface="Arial"/>
                        </a:rPr>
                        <a:t>p6</a:t>
                      </a:r>
                    </a:p>
                  </a:txBody>
                  <a:tcPr/>
                </a:tc>
              </a:tr>
            </a:tbl>
          </a:graphicData>
        </a:graphic>
      </p:graphicFrame>
    </p:spTree>
  </p:cSld>
  <p:clrMapOvr>
    <a:masterClrMapping/>
  </p:clrMapOvr>
</p:sld>
</file>

<file path=ppt/slides/slide3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Appendix: User Quotes</a:t>
            </a:r>
          </a:p>
        </p:txBody>
      </p:sp>
      <p:graphicFrame>
        <p:nvGraphicFramePr>
          <p:cNvPr id="3" name="Table 2"/>
          <p:cNvGraphicFramePr>
            <a:graphicFrameLocks noGrp="1"/>
          </p:cNvGraphicFramePr>
          <p:nvPr/>
        </p:nvGraphicFramePr>
        <p:xfrm>
          <a:off x="502920" y="1357883"/>
          <a:ext cx="8138160" cy="2184400"/>
        </p:xfrm>
        <a:graphic>
          <a:graphicData uri="http://schemas.openxmlformats.org/drawingml/2006/table">
            <a:tbl>
              <a:tblPr firstRow="1" bandRow="1">
                <a:tableStyleId>{5C22544A-7EE6-4342-B048-85BDC9FD1C3A}</a:tableStyleId>
              </a:tblPr>
              <a:tblGrid>
                <a:gridCol w="4069080"/>
                <a:gridCol w="4069080"/>
              </a:tblGrid>
              <a:tr h="254000">
                <a:tc>
                  <a:txBody>
                    <a:bodyPr/>
                    <a:lstStyle/>
                    <a:p>
                      <a:pPr algn="l">
                        <a:spcAft>
                          <a:spcPts val="0"/>
                        </a:spcAft>
                      </a:pPr>
                      <a:r>
                        <a:rPr sz="1400" b="1">
                          <a:latin typeface="Arial"/>
                        </a:rPr>
                        <a:t>Quote</a:t>
                      </a:r>
                    </a:p>
                  </a:txBody>
                  <a:tcPr/>
                </a:tc>
                <a:tc>
                  <a:txBody>
                    <a:bodyPr/>
                    <a:lstStyle/>
                    <a:p>
                      <a:pPr algn="l">
                        <a:spcAft>
                          <a:spcPts val="0"/>
                        </a:spcAft>
                      </a:pPr>
                      <a:r>
                        <a:rPr sz="1400" b="1">
                          <a:latin typeface="Arial"/>
                        </a:rPr>
                        <a:t>Participant / Time</a:t>
                      </a:r>
                    </a:p>
                  </a:txBody>
                  <a:tcPr/>
                </a:tc>
              </a:tr>
              <a:tr h="762000">
                <a:tc>
                  <a:txBody>
                    <a:bodyPr/>
                    <a:lstStyle/>
                    <a:p>
                      <a:pPr algn="l">
                        <a:spcAft>
                          <a:spcPts val="0"/>
                        </a:spcAft>
                      </a:pPr>
                      <a:r>
                        <a:rPr sz="1200" b="0">
                          <a:latin typeface="Arial"/>
                        </a:rPr>
                        <a:t>"Once a month, maybe? Usually because someone says their phone doesn't work, or we lose the connection. The IT company gave me a list of steps to follow. Otherwise, I try not to touch anything. I don't want to break it"</a:t>
                      </a:r>
                    </a:p>
                  </a:txBody>
                  <a:tcPr/>
                </a:tc>
                <a:tc>
                  <a:txBody>
                    <a:bodyPr/>
                    <a:lstStyle/>
                    <a:p>
                      <a:pPr algn="l">
                        <a:spcAft>
                          <a:spcPts val="0"/>
                        </a:spcAft>
                      </a:pPr>
                      <a:r>
                        <a:rPr sz="1200" b="0">
                          <a:latin typeface="Arial"/>
                        </a:rPr>
                        <a:t>p3</a:t>
                      </a:r>
                    </a:p>
                  </a:txBody>
                  <a:tcPr/>
                </a:tc>
              </a:tr>
              <a:tr h="406400">
                <a:tc>
                  <a:txBody>
                    <a:bodyPr/>
                    <a:lstStyle/>
                    <a:p>
                      <a:pPr algn="l">
                        <a:spcAft>
                          <a:spcPts val="0"/>
                        </a:spcAft>
                      </a:pPr>
                      <a:r>
                        <a:rPr sz="1200" b="0">
                          <a:latin typeface="Arial"/>
                        </a:rPr>
                        <a:t>"Otherwise, I try not to touch anything. I don't want to break it"</a:t>
                      </a:r>
                    </a:p>
                  </a:txBody>
                  <a:tcPr/>
                </a:tc>
                <a:tc>
                  <a:txBody>
                    <a:bodyPr/>
                    <a:lstStyle/>
                    <a:p>
                      <a:pPr algn="l">
                        <a:spcAft>
                          <a:spcPts val="0"/>
                        </a:spcAft>
                      </a:pPr>
                      <a:r>
                        <a:rPr sz="1200" b="0">
                          <a:latin typeface="Arial"/>
                        </a:rPr>
                        <a:t>p3</a:t>
                      </a:r>
                    </a:p>
                  </a:txBody>
                  <a:tcPr/>
                </a:tc>
              </a:tr>
              <a:tr h="762000">
                <a:tc>
                  <a:txBody>
                    <a:bodyPr/>
                    <a:lstStyle/>
                    <a:p>
                      <a:pPr algn="l">
                        <a:spcAft>
                          <a:spcPts val="0"/>
                        </a:spcAft>
                      </a:pPr>
                      <a:r>
                        <a:rPr sz="1200" b="0">
                          <a:latin typeface="Arial"/>
                        </a:rPr>
                        <a:t>"Fewer complaints, fewer tickets, less downtime. I watch metrics like failed call rates month-over-month. If a router doesn't need my attention, that's a win"</a:t>
                      </a:r>
                    </a:p>
                  </a:txBody>
                  <a:tcPr/>
                </a:tc>
                <a:tc>
                  <a:txBody>
                    <a:bodyPr/>
                    <a:lstStyle/>
                    <a:p>
                      <a:pPr algn="l">
                        <a:spcAft>
                          <a:spcPts val="0"/>
                        </a:spcAft>
                      </a:pPr>
                      <a:r>
                        <a:rPr sz="1200" b="0">
                          <a:latin typeface="Arial"/>
                        </a:rPr>
                        <a:t>p4</a:t>
                      </a:r>
                    </a:p>
                  </a:txBody>
                  <a:tcPr/>
                </a:tc>
              </a:tr>
            </a:tbl>
          </a:graphicData>
        </a:graphic>
      </p:graphicFrame>
    </p:spTree>
  </p:cSld>
  <p:clrMapOvr>
    <a:masterClrMapping/>
  </p:clrMapOvr>
</p:sld>
</file>

<file path=ppt/slides/slide3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Appendix: User Quotes</a:t>
            </a:r>
          </a:p>
        </p:txBody>
      </p:sp>
      <p:graphicFrame>
        <p:nvGraphicFramePr>
          <p:cNvPr id="3" name="Table 2"/>
          <p:cNvGraphicFramePr>
            <a:graphicFrameLocks noGrp="1"/>
          </p:cNvGraphicFramePr>
          <p:nvPr/>
        </p:nvGraphicFramePr>
        <p:xfrm>
          <a:off x="502920" y="1357883"/>
          <a:ext cx="8138160" cy="1778000"/>
        </p:xfrm>
        <a:graphic>
          <a:graphicData uri="http://schemas.openxmlformats.org/drawingml/2006/table">
            <a:tbl>
              <a:tblPr firstRow="1" bandRow="1">
                <a:tableStyleId>{5C22544A-7EE6-4342-B048-85BDC9FD1C3A}</a:tableStyleId>
              </a:tblPr>
              <a:tblGrid>
                <a:gridCol w="4069080"/>
                <a:gridCol w="4069080"/>
              </a:tblGrid>
              <a:tr h="254000">
                <a:tc>
                  <a:txBody>
                    <a:bodyPr/>
                    <a:lstStyle/>
                    <a:p>
                      <a:pPr algn="l">
                        <a:spcAft>
                          <a:spcPts val="0"/>
                        </a:spcAft>
                      </a:pPr>
                      <a:r>
                        <a:rPr sz="1400" b="1">
                          <a:latin typeface="Arial"/>
                        </a:rPr>
                        <a:t>Quote</a:t>
                      </a:r>
                    </a:p>
                  </a:txBody>
                  <a:tcPr/>
                </a:tc>
                <a:tc>
                  <a:txBody>
                    <a:bodyPr/>
                    <a:lstStyle/>
                    <a:p>
                      <a:pPr algn="l">
                        <a:spcAft>
                          <a:spcPts val="0"/>
                        </a:spcAft>
                      </a:pPr>
                      <a:r>
                        <a:rPr sz="1400" b="1">
                          <a:latin typeface="Arial"/>
                        </a:rPr>
                        <a:t>Participant / Time</a:t>
                      </a:r>
                    </a:p>
                  </a:txBody>
                  <a:tcPr/>
                </a:tc>
              </a:tr>
              <a:tr h="762000">
                <a:tc>
                  <a:txBody>
                    <a:bodyPr/>
                    <a:lstStyle/>
                    <a:p>
                      <a:pPr algn="l">
                        <a:spcAft>
                          <a:spcPts val="0"/>
                        </a:spcAft>
                      </a:pPr>
                      <a:r>
                        <a:rPr sz="1200" b="0">
                          <a:latin typeface="Arial"/>
                        </a:rPr>
                        <a:t>"More by exception these days. I check dashboards every morning for errors, then move to proactive—reviewing logs, checking SNMP traps. Mostly, it's keeping an eye out for anything unusual—call volumes out of whack, CPU spikes, Qo S errors"</a:t>
                      </a:r>
                    </a:p>
                  </a:txBody>
                  <a:tcPr/>
                </a:tc>
                <a:tc>
                  <a:txBody>
                    <a:bodyPr/>
                    <a:lstStyle/>
                    <a:p>
                      <a:pPr algn="l">
                        <a:spcAft>
                          <a:spcPts val="0"/>
                        </a:spcAft>
                      </a:pPr>
                      <a:r>
                        <a:rPr sz="1200" b="0">
                          <a:latin typeface="Arial"/>
                        </a:rPr>
                        <a:t>p4</a:t>
                      </a:r>
                    </a:p>
                  </a:txBody>
                  <a:tcPr/>
                </a:tc>
              </a:tr>
              <a:tr h="762000">
                <a:tc>
                  <a:txBody>
                    <a:bodyPr/>
                    <a:lstStyle/>
                    <a:p>
                      <a:pPr algn="l">
                        <a:spcAft>
                          <a:spcPts val="0"/>
                        </a:spcAft>
                      </a:pPr>
                      <a:r>
                        <a:rPr sz="1200" b="0">
                          <a:latin typeface="Arial"/>
                        </a:rPr>
                        <a:t>"Hi! Glad to. I'm Priya, a support engineer with Sound Loop—a managed VOIP service for small businesses. We serve law firms, clinics, some chain restaurants, about 80 clients overall. I remote-manage everything: phone provisioning, troubleshooting, upgrades, vendor escalations, end user training when needed"</a:t>
                      </a:r>
                    </a:p>
                  </a:txBody>
                  <a:tcPr/>
                </a:tc>
                <a:tc>
                  <a:txBody>
                    <a:bodyPr/>
                    <a:lstStyle/>
                    <a:p>
                      <a:pPr algn="l">
                        <a:spcAft>
                          <a:spcPts val="0"/>
                        </a:spcAft>
                      </a:pPr>
                      <a:r>
                        <a:rPr sz="1200" b="0">
                          <a:latin typeface="Arial"/>
                        </a:rPr>
                        <a:t>p6</a:t>
                      </a:r>
                    </a:p>
                  </a:txBody>
                  <a:tcPr/>
                </a:tc>
              </a:tr>
            </a:tbl>
          </a:graphicData>
        </a:graphic>
      </p:graphicFrame>
    </p:spTree>
  </p:cSld>
  <p:clrMapOvr>
    <a:masterClrMapping/>
  </p:clrMapOvr>
</p:sld>
</file>

<file path=ppt/slides/slide3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Appendix: User Quotes</a:t>
            </a:r>
          </a:p>
          <a:p>
            <a:pPr algn="l">
              <a:spcAft>
                <a:spcPts val="0"/>
              </a:spcAft>
            </a:pPr>
            <a:r>
              <a:rPr sz="1200" b="0">
                <a:latin typeface="Arial"/>
              </a:rPr>
              <a:t>Continued</a:t>
            </a:r>
          </a:p>
        </p:txBody>
      </p:sp>
      <p:graphicFrame>
        <p:nvGraphicFramePr>
          <p:cNvPr id="3" name="Table 2"/>
          <p:cNvGraphicFramePr>
            <a:graphicFrameLocks noGrp="1"/>
          </p:cNvGraphicFramePr>
          <p:nvPr/>
        </p:nvGraphicFramePr>
        <p:xfrm>
          <a:off x="502920" y="1357883"/>
          <a:ext cx="8138160" cy="1016000"/>
        </p:xfrm>
        <a:graphic>
          <a:graphicData uri="http://schemas.openxmlformats.org/drawingml/2006/table">
            <a:tbl>
              <a:tblPr firstRow="1" bandRow="1">
                <a:tableStyleId>{5C22544A-7EE6-4342-B048-85BDC9FD1C3A}</a:tableStyleId>
              </a:tblPr>
              <a:tblGrid>
                <a:gridCol w="4069080"/>
                <a:gridCol w="4069080"/>
              </a:tblGrid>
              <a:tr h="254000">
                <a:tc>
                  <a:txBody>
                    <a:bodyPr/>
                    <a:lstStyle/>
                    <a:p>
                      <a:pPr algn="l">
                        <a:spcAft>
                          <a:spcPts val="0"/>
                        </a:spcAft>
                      </a:pPr>
                      <a:r>
                        <a:rPr sz="1400" b="1">
                          <a:latin typeface="Arial"/>
                        </a:rPr>
                        <a:t>Quote</a:t>
                      </a:r>
                    </a:p>
                  </a:txBody>
                  <a:tcPr/>
                </a:tc>
                <a:tc>
                  <a:txBody>
                    <a:bodyPr/>
                    <a:lstStyle/>
                    <a:p>
                      <a:pPr algn="l">
                        <a:spcAft>
                          <a:spcPts val="0"/>
                        </a:spcAft>
                      </a:pPr>
                      <a:r>
                        <a:rPr sz="1400" b="1">
                          <a:latin typeface="Arial"/>
                        </a:rPr>
                        <a:t>Participant / Time</a:t>
                      </a:r>
                    </a:p>
                  </a:txBody>
                  <a:tcPr/>
                </a:tc>
              </a:tr>
              <a:tr h="762000">
                <a:tc>
                  <a:txBody>
                    <a:bodyPr/>
                    <a:lstStyle/>
                    <a:p>
                      <a:pPr algn="l">
                        <a:spcAft>
                          <a:spcPts val="0"/>
                        </a:spcAft>
                      </a:pPr>
                      <a:r>
                        <a:rPr sz="1200" b="0">
                          <a:latin typeface="Arial"/>
                        </a:rPr>
                        <a:t>"Role-based access is good, but needs to be simple to set up. I'd like more automatic prompts—like forcing strong passwords on users, and maybe persistent logs of who did what. Also, firmware should get security patches separately from feature upgrades"</a:t>
                      </a:r>
                    </a:p>
                  </a:txBody>
                  <a:tcPr/>
                </a:tc>
                <a:tc>
                  <a:txBody>
                    <a:bodyPr/>
                    <a:lstStyle/>
                    <a:p>
                      <a:pPr algn="l">
                        <a:spcAft>
                          <a:spcPts val="0"/>
                        </a:spcAft>
                      </a:pPr>
                      <a:r>
                        <a:rPr sz="1200" b="0">
                          <a:latin typeface="Arial"/>
                        </a:rPr>
                        <a:t>p1</a:t>
                      </a:r>
                    </a:p>
                  </a:txBody>
                  <a:tcPr/>
                </a:tc>
              </a:tr>
            </a:tbl>
          </a:graphicData>
        </a:graphic>
      </p:graphicFrame>
    </p:spTree>
  </p:cSld>
  <p:clrMapOvr>
    <a:masterClrMapping/>
  </p:clrMapOvr>
</p:sld>
</file>

<file path=ppt/slides/slide3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Appendix: User Quotes</a:t>
            </a:r>
          </a:p>
        </p:txBody>
      </p:sp>
      <p:graphicFrame>
        <p:nvGraphicFramePr>
          <p:cNvPr id="3" name="Table 2"/>
          <p:cNvGraphicFramePr>
            <a:graphicFrameLocks noGrp="1"/>
          </p:cNvGraphicFramePr>
          <p:nvPr/>
        </p:nvGraphicFramePr>
        <p:xfrm>
          <a:off x="502920" y="1357883"/>
          <a:ext cx="8138160" cy="1016000"/>
        </p:xfrm>
        <a:graphic>
          <a:graphicData uri="http://schemas.openxmlformats.org/drawingml/2006/table">
            <a:tbl>
              <a:tblPr firstRow="1" bandRow="1">
                <a:tableStyleId>{5C22544A-7EE6-4342-B048-85BDC9FD1C3A}</a:tableStyleId>
              </a:tblPr>
              <a:tblGrid>
                <a:gridCol w="4069080"/>
                <a:gridCol w="4069080"/>
              </a:tblGrid>
              <a:tr h="254000">
                <a:tc>
                  <a:txBody>
                    <a:bodyPr/>
                    <a:lstStyle/>
                    <a:p>
                      <a:pPr algn="l">
                        <a:spcAft>
                          <a:spcPts val="0"/>
                        </a:spcAft>
                      </a:pPr>
                      <a:r>
                        <a:rPr sz="1400" b="1">
                          <a:latin typeface="Arial"/>
                        </a:rPr>
                        <a:t>Quote</a:t>
                      </a:r>
                    </a:p>
                  </a:txBody>
                  <a:tcPr/>
                </a:tc>
                <a:tc>
                  <a:txBody>
                    <a:bodyPr/>
                    <a:lstStyle/>
                    <a:p>
                      <a:pPr algn="l">
                        <a:spcAft>
                          <a:spcPts val="0"/>
                        </a:spcAft>
                      </a:pPr>
                      <a:r>
                        <a:rPr sz="1400" b="1">
                          <a:latin typeface="Arial"/>
                        </a:rPr>
                        <a:t>Participant / Time</a:t>
                      </a:r>
                    </a:p>
                  </a:txBody>
                  <a:tcPr/>
                </a:tc>
              </a:tr>
              <a:tr h="762000">
                <a:tc>
                  <a:txBody>
                    <a:bodyPr/>
                    <a:lstStyle/>
                    <a:p>
                      <a:pPr algn="l">
                        <a:spcAft>
                          <a:spcPts val="0"/>
                        </a:spcAft>
                      </a:pPr>
                      <a:r>
                        <a:rPr sz="1200" b="0">
                          <a:latin typeface="Arial"/>
                        </a:rPr>
                        <a:t>"Download configs ahead of time. I also keep hard copies on a USB drive and our cloud storage in case of hardware failure. Restoring works most of the time, but I did run into a version mismatch once that forced a full reset"</a:t>
                      </a:r>
                    </a:p>
                  </a:txBody>
                  <a:tcPr/>
                </a:tc>
                <a:tc>
                  <a:txBody>
                    <a:bodyPr/>
                    <a:lstStyle/>
                    <a:p>
                      <a:pPr algn="l">
                        <a:spcAft>
                          <a:spcPts val="0"/>
                        </a:spcAft>
                      </a:pPr>
                      <a:r>
                        <a:rPr sz="1200" b="0">
                          <a:latin typeface="Arial"/>
                        </a:rPr>
                        <a:t>p5</a:t>
                      </a:r>
                    </a:p>
                  </a:txBody>
                  <a:tcPr/>
                </a:tc>
              </a:tr>
            </a:tbl>
          </a:graphicData>
        </a:graphic>
      </p:graphicFrame>
    </p:spTree>
  </p:cSld>
  <p:clrMapOvr>
    <a:masterClrMapping/>
  </p:clrMapOvr>
</p:sld>
</file>

<file path=ppt/slides/slide3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Appendix: Persona Audit</a:t>
            </a:r>
          </a:p>
        </p:txBody>
      </p:sp>
      <p:graphicFrame>
        <p:nvGraphicFramePr>
          <p:cNvPr id="3" name="Table 2"/>
          <p:cNvGraphicFramePr>
            <a:graphicFrameLocks noGrp="1"/>
          </p:cNvGraphicFramePr>
          <p:nvPr/>
        </p:nvGraphicFramePr>
        <p:xfrm>
          <a:off x="502920" y="1357883"/>
          <a:ext cx="8138160" cy="1270000"/>
        </p:xfrm>
        <a:graphic>
          <a:graphicData uri="http://schemas.openxmlformats.org/drawingml/2006/table">
            <a:tbl>
              <a:tblPr firstRow="1" bandRow="1">
                <a:tableStyleId>{5C22544A-7EE6-4342-B048-85BDC9FD1C3A}</a:tableStyleId>
              </a:tblPr>
              <a:tblGrid>
                <a:gridCol w="1627632"/>
                <a:gridCol w="1627632"/>
                <a:gridCol w="1627632"/>
                <a:gridCol w="1627632"/>
                <a:gridCol w="1627632"/>
              </a:tblGrid>
              <a:tr h="254000">
                <a:tc>
                  <a:txBody>
                    <a:bodyPr/>
                    <a:lstStyle/>
                    <a:p>
                      <a:pPr algn="l">
                        <a:spcAft>
                          <a:spcPts val="0"/>
                        </a:spcAft>
                      </a:pPr>
                      <a:r>
                        <a:rPr sz="1400" b="1">
                          <a:latin typeface="Arial"/>
                        </a:rPr>
                        <a:t>Participant</a:t>
                      </a:r>
                    </a:p>
                  </a:txBody>
                  <a:tcPr/>
                </a:tc>
                <a:tc>
                  <a:txBody>
                    <a:bodyPr/>
                    <a:lstStyle/>
                    <a:p>
                      <a:pPr algn="l">
                        <a:spcAft>
                          <a:spcPts val="0"/>
                        </a:spcAft>
                      </a:pPr>
                      <a:r>
                        <a:rPr sz="1400" b="1">
                          <a:latin typeface="Arial"/>
                        </a:rPr>
                        <a:t>Initial Candidate</a:t>
                      </a:r>
                    </a:p>
                  </a:txBody>
                  <a:tcPr/>
                </a:tc>
                <a:tc>
                  <a:txBody>
                    <a:bodyPr/>
                    <a:lstStyle/>
                    <a:p>
                      <a:pPr algn="l">
                        <a:spcAft>
                          <a:spcPts val="0"/>
                        </a:spcAft>
                      </a:pPr>
                      <a:r>
                        <a:rPr sz="1400" b="1">
                          <a:latin typeface="Arial"/>
                        </a:rPr>
                        <a:t>Pre-Consolidation</a:t>
                      </a:r>
                    </a:p>
                  </a:txBody>
                  <a:tcPr/>
                </a:tc>
                <a:tc>
                  <a:txBody>
                    <a:bodyPr/>
                    <a:lstStyle/>
                    <a:p>
                      <a:pPr algn="l">
                        <a:spcAft>
                          <a:spcPts val="0"/>
                        </a:spcAft>
                      </a:pPr>
                      <a:r>
                        <a:rPr sz="1400" b="1">
                          <a:latin typeface="Arial"/>
                        </a:rPr>
                        <a:t>Final Persona</a:t>
                      </a:r>
                    </a:p>
                  </a:txBody>
                  <a:tcPr/>
                </a:tc>
                <a:tc>
                  <a:txBody>
                    <a:bodyPr/>
                    <a:lstStyle/>
                    <a:p>
                      <a:pPr algn="l">
                        <a:spcAft>
                          <a:spcPts val="0"/>
                        </a:spcAft>
                      </a:pPr>
                      <a:r>
                        <a:rPr sz="1400" b="1">
                          <a:latin typeface="Arial"/>
                        </a:rPr>
                        <a:t>Consolidated?</a:t>
                      </a:r>
                    </a:p>
                  </a:txBody>
                  <a:tcPr/>
                </a:tc>
              </a:tr>
              <a:tr h="254000">
                <a:tc>
                  <a:txBody>
                    <a:bodyPr/>
                    <a:lstStyle/>
                    <a:p>
                      <a:pPr algn="l">
                        <a:spcAft>
                          <a:spcPts val="0"/>
                        </a:spcAft>
                      </a:pPr>
                      <a:r>
                        <a:rPr sz="1400" b="0">
                          <a:latin typeface="Arial"/>
                        </a:rPr>
                        <a:t>p1</a:t>
                      </a:r>
                    </a:p>
                  </a:txBody>
                  <a:tcPr/>
                </a:tc>
                <a:tc>
                  <a:txBody>
                    <a:bodyPr/>
                    <a:lstStyle/>
                    <a:p>
                      <a:pPr algn="l">
                        <a:spcAft>
                          <a:spcPts val="0"/>
                        </a:spcAft>
                      </a:pPr>
                      <a:r>
                        <a:rPr sz="1400" b="0">
                          <a:latin typeface="Arial"/>
                        </a:rPr>
                        <a:t>Network Admin</a:t>
                      </a:r>
                    </a:p>
                  </a:txBody>
                  <a:tcPr/>
                </a:tc>
                <a:tc>
                  <a:txBody>
                    <a:bodyPr/>
                    <a:lstStyle/>
                    <a:p>
                      <a:pPr algn="l">
                        <a:spcAft>
                          <a:spcPts val="0"/>
                        </a:spcAft>
                      </a:pPr>
                      <a:r>
                        <a:rPr sz="1400" b="0">
                          <a:latin typeface="Arial"/>
                        </a:rPr>
                        <a:t>Network Admin</a:t>
                      </a:r>
                    </a:p>
                  </a:txBody>
                  <a:tcPr/>
                </a:tc>
                <a:tc>
                  <a:txBody>
                    <a:bodyPr/>
                    <a:lstStyle/>
                    <a:p>
                      <a:pPr algn="l">
                        <a:spcAft>
                          <a:spcPts val="0"/>
                        </a:spcAft>
                      </a:pPr>
                      <a:r>
                        <a:rPr sz="1400" b="0">
                          <a:latin typeface="Arial"/>
                        </a:rPr>
                        <a:t>IT Administrator</a:t>
                      </a:r>
                    </a:p>
                  </a:txBody>
                  <a:tcPr/>
                </a:tc>
                <a:tc>
                  <a:txBody>
                    <a:bodyPr/>
                    <a:lstStyle/>
                    <a:p>
                      <a:pPr algn="l">
                        <a:spcAft>
                          <a:spcPts val="0"/>
                        </a:spcAft>
                      </a:pPr>
                      <a:r>
                        <a:rPr sz="1400" b="0">
                          <a:latin typeface="Arial"/>
                        </a:rPr>
                        <a:t>Yes</a:t>
                      </a:r>
                    </a:p>
                  </a:txBody>
                  <a:tcPr/>
                </a:tc>
              </a:tr>
              <a:tr h="254000">
                <a:tc>
                  <a:txBody>
                    <a:bodyPr/>
                    <a:lstStyle/>
                    <a:p>
                      <a:pPr algn="l">
                        <a:spcAft>
                          <a:spcPts val="0"/>
                        </a:spcAft>
                      </a:pPr>
                      <a:r>
                        <a:rPr sz="1400" b="0">
                          <a:latin typeface="Arial"/>
                        </a:rPr>
                        <a:t>p2</a:t>
                      </a:r>
                    </a:p>
                  </a:txBody>
                  <a:tcPr/>
                </a:tc>
                <a:tc>
                  <a:txBody>
                    <a:bodyPr/>
                    <a:lstStyle/>
                    <a:p>
                      <a:pPr algn="l">
                        <a:spcAft>
                          <a:spcPts val="0"/>
                        </a:spcAft>
                      </a:pPr>
                      <a:r>
                        <a:rPr sz="1400" b="0">
                          <a:latin typeface="Arial"/>
                        </a:rPr>
                        <a:t>IT Consultant</a:t>
                      </a:r>
                    </a:p>
                  </a:txBody>
                  <a:tcPr/>
                </a:tc>
                <a:tc>
                  <a:txBody>
                    <a:bodyPr/>
                    <a:lstStyle/>
                    <a:p>
                      <a:pPr algn="l">
                        <a:spcAft>
                          <a:spcPts val="0"/>
                        </a:spcAft>
                      </a:pPr>
                      <a:r>
                        <a:rPr sz="1400" b="0">
                          <a:latin typeface="Arial"/>
                        </a:rPr>
                        <a:t>Network Admin</a:t>
                      </a:r>
                    </a:p>
                  </a:txBody>
                  <a:tcPr/>
                </a:tc>
                <a:tc>
                  <a:txBody>
                    <a:bodyPr/>
                    <a:lstStyle/>
                    <a:p>
                      <a:pPr algn="l">
                        <a:spcAft>
                          <a:spcPts val="0"/>
                        </a:spcAft>
                      </a:pPr>
                      <a:r>
                        <a:rPr sz="1400" b="0">
                          <a:latin typeface="Arial"/>
                        </a:rPr>
                        <a:t>IT Administrator</a:t>
                      </a:r>
                    </a:p>
                  </a:txBody>
                  <a:tcPr/>
                </a:tc>
                <a:tc>
                  <a:txBody>
                    <a:bodyPr/>
                    <a:lstStyle/>
                    <a:p>
                      <a:pPr algn="l">
                        <a:spcAft>
                          <a:spcPts val="0"/>
                        </a:spcAft>
                      </a:pPr>
                      <a:r>
                        <a:rPr sz="1400" b="0">
                          <a:latin typeface="Arial"/>
                        </a:rPr>
                        <a:t>Yes</a:t>
                      </a:r>
                    </a:p>
                  </a:txBody>
                  <a:tcPr/>
                </a:tc>
              </a:tr>
              <a:tr h="254000">
                <a:tc>
                  <a:txBody>
                    <a:bodyPr/>
                    <a:lstStyle/>
                    <a:p>
                      <a:pPr algn="l">
                        <a:spcAft>
                          <a:spcPts val="0"/>
                        </a:spcAft>
                      </a:pPr>
                      <a:r>
                        <a:rPr sz="1400" b="0">
                          <a:latin typeface="Arial"/>
                        </a:rPr>
                        <a:t>p3</a:t>
                      </a:r>
                    </a:p>
                  </a:txBody>
                  <a:tcPr/>
                </a:tc>
                <a:tc>
                  <a:txBody>
                    <a:bodyPr/>
                    <a:lstStyle/>
                    <a:p>
                      <a:pPr algn="l">
                        <a:spcAft>
                          <a:spcPts val="0"/>
                        </a:spcAft>
                      </a:pPr>
                      <a:r>
                        <a:rPr sz="1400" b="0">
                          <a:latin typeface="Arial"/>
                        </a:rPr>
                        <a:t>Office Manager</a:t>
                      </a:r>
                    </a:p>
                  </a:txBody>
                  <a:tcPr/>
                </a:tc>
                <a:tc>
                  <a:txBody>
                    <a:bodyPr/>
                    <a:lstStyle/>
                    <a:p>
                      <a:pPr algn="l">
                        <a:spcAft>
                          <a:spcPts val="0"/>
                        </a:spcAft>
                      </a:pPr>
                      <a:r>
                        <a:rPr sz="1400" b="0">
                          <a:latin typeface="Arial"/>
                        </a:rPr>
                        <a:t>Office Manager</a:t>
                      </a:r>
                    </a:p>
                  </a:txBody>
                  <a:tcPr/>
                </a:tc>
                <a:tc>
                  <a:txBody>
                    <a:bodyPr/>
                    <a:lstStyle/>
                    <a:p>
                      <a:pPr algn="l">
                        <a:spcAft>
                          <a:spcPts val="0"/>
                        </a:spcAft>
                      </a:pPr>
                      <a:r>
                        <a:rPr sz="1400" b="0">
                          <a:latin typeface="Arial"/>
                        </a:rPr>
                        <a:t>Office Operations</a:t>
                      </a:r>
                    </a:p>
                  </a:txBody>
                  <a:tcPr/>
                </a:tc>
                <a:tc>
                  <a:txBody>
                    <a:bodyPr/>
                    <a:lstStyle/>
                    <a:p>
                      <a:pPr algn="l">
                        <a:spcAft>
                          <a:spcPts val="0"/>
                        </a:spcAft>
                      </a:pPr>
                      <a:r>
                        <a:rPr sz="1400" b="0">
                          <a:latin typeface="Arial"/>
                        </a:rPr>
                        <a:t>Yes</a:t>
                      </a:r>
                    </a:p>
                  </a:txBody>
                  <a:tcPr/>
                </a:tc>
              </a:tr>
              <a:tr h="254000">
                <a:tc>
                  <a:txBody>
                    <a:bodyPr/>
                    <a:lstStyle/>
                    <a:p>
                      <a:pPr algn="l">
                        <a:spcAft>
                          <a:spcPts val="0"/>
                        </a:spcAft>
                      </a:pPr>
                      <a:r>
                        <a:rPr sz="1400" b="0">
                          <a:latin typeface="Arial"/>
                        </a:rPr>
                        <a:t>p4</a:t>
                      </a:r>
                    </a:p>
                  </a:txBody>
                  <a:tcPr/>
                </a:tc>
                <a:tc>
                  <a:txBody>
                    <a:bodyPr/>
                    <a:lstStyle/>
                    <a:p>
                      <a:pPr algn="l">
                        <a:spcAft>
                          <a:spcPts val="0"/>
                        </a:spcAft>
                      </a:pPr>
                      <a:r>
                        <a:rPr sz="1400" b="0">
                          <a:latin typeface="Arial"/>
                        </a:rPr>
                        <a:t>Systems Integrator</a:t>
                      </a:r>
                    </a:p>
                  </a:txBody>
                  <a:tcPr/>
                </a:tc>
                <a:tc>
                  <a:txBody>
                    <a:bodyPr/>
                    <a:lstStyle/>
                    <a:p>
                      <a:pPr algn="l">
                        <a:spcAft>
                          <a:spcPts val="0"/>
                        </a:spcAft>
                      </a:pPr>
                      <a:r>
                        <a:rPr sz="1400" b="0">
                          <a:latin typeface="Arial"/>
                        </a:rPr>
                        <a:t>Network Admin</a:t>
                      </a:r>
                    </a:p>
                  </a:txBody>
                  <a:tcPr/>
                </a:tc>
                <a:tc>
                  <a:txBody>
                    <a:bodyPr/>
                    <a:lstStyle/>
                    <a:p>
                      <a:pPr algn="l">
                        <a:spcAft>
                          <a:spcPts val="0"/>
                        </a:spcAft>
                      </a:pPr>
                      <a:r>
                        <a:rPr sz="1400" b="0">
                          <a:latin typeface="Arial"/>
                        </a:rPr>
                        <a:t>IT Administrator</a:t>
                      </a:r>
                    </a:p>
                  </a:txBody>
                  <a:tcPr/>
                </a:tc>
                <a:tc>
                  <a:txBody>
                    <a:bodyPr/>
                    <a:lstStyle/>
                    <a:p>
                      <a:pPr algn="l">
                        <a:spcAft>
                          <a:spcPts val="0"/>
                        </a:spcAft>
                      </a:pPr>
                      <a:r>
                        <a:rPr sz="1400" b="0">
                          <a:latin typeface="Arial"/>
                        </a:rPr>
                        <a:t>Yes</a:t>
                      </a:r>
                    </a:p>
                  </a:txBody>
                  <a:tcPr/>
                </a:tc>
              </a:tr>
            </a:tbl>
          </a:graphicData>
        </a:graphic>
      </p:graphicFrame>
    </p:spTree>
  </p:cSld>
  <p:clrMapOvr>
    <a:masterClrMapping/>
  </p:clrMapOvr>
</p:sld>
</file>

<file path=ppt/slides/slide3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Appendix: Persona Audit</a:t>
            </a:r>
          </a:p>
          <a:p>
            <a:pPr algn="l">
              <a:spcAft>
                <a:spcPts val="0"/>
              </a:spcAft>
            </a:pPr>
            <a:r>
              <a:rPr sz="1200" b="0">
                <a:latin typeface="Arial"/>
              </a:rPr>
              <a:t>Continued</a:t>
            </a:r>
          </a:p>
        </p:txBody>
      </p:sp>
      <p:graphicFrame>
        <p:nvGraphicFramePr>
          <p:cNvPr id="3" name="Table 2"/>
          <p:cNvGraphicFramePr>
            <a:graphicFrameLocks noGrp="1"/>
          </p:cNvGraphicFramePr>
          <p:nvPr/>
        </p:nvGraphicFramePr>
        <p:xfrm>
          <a:off x="502920" y="1357883"/>
          <a:ext cx="8138160" cy="762000"/>
        </p:xfrm>
        <a:graphic>
          <a:graphicData uri="http://schemas.openxmlformats.org/drawingml/2006/table">
            <a:tbl>
              <a:tblPr firstRow="1" bandRow="1">
                <a:tableStyleId>{5C22544A-7EE6-4342-B048-85BDC9FD1C3A}</a:tableStyleId>
              </a:tblPr>
              <a:tblGrid>
                <a:gridCol w="1627632"/>
                <a:gridCol w="1627632"/>
                <a:gridCol w="1627632"/>
                <a:gridCol w="1627632"/>
                <a:gridCol w="1627632"/>
              </a:tblGrid>
              <a:tr h="254000">
                <a:tc>
                  <a:txBody>
                    <a:bodyPr/>
                    <a:lstStyle/>
                    <a:p>
                      <a:pPr algn="l">
                        <a:spcAft>
                          <a:spcPts val="0"/>
                        </a:spcAft>
                      </a:pPr>
                      <a:r>
                        <a:rPr sz="1400" b="1">
                          <a:latin typeface="Arial"/>
                        </a:rPr>
                        <a:t>Participant</a:t>
                      </a:r>
                    </a:p>
                  </a:txBody>
                  <a:tcPr/>
                </a:tc>
                <a:tc>
                  <a:txBody>
                    <a:bodyPr/>
                    <a:lstStyle/>
                    <a:p>
                      <a:pPr algn="l">
                        <a:spcAft>
                          <a:spcPts val="0"/>
                        </a:spcAft>
                      </a:pPr>
                      <a:r>
                        <a:rPr sz="1400" b="1">
                          <a:latin typeface="Arial"/>
                        </a:rPr>
                        <a:t>Initial Candidate</a:t>
                      </a:r>
                    </a:p>
                  </a:txBody>
                  <a:tcPr/>
                </a:tc>
                <a:tc>
                  <a:txBody>
                    <a:bodyPr/>
                    <a:lstStyle/>
                    <a:p>
                      <a:pPr algn="l">
                        <a:spcAft>
                          <a:spcPts val="0"/>
                        </a:spcAft>
                      </a:pPr>
                      <a:r>
                        <a:rPr sz="1400" b="1">
                          <a:latin typeface="Arial"/>
                        </a:rPr>
                        <a:t>Pre-Consolidation</a:t>
                      </a:r>
                    </a:p>
                  </a:txBody>
                  <a:tcPr/>
                </a:tc>
                <a:tc>
                  <a:txBody>
                    <a:bodyPr/>
                    <a:lstStyle/>
                    <a:p>
                      <a:pPr algn="l">
                        <a:spcAft>
                          <a:spcPts val="0"/>
                        </a:spcAft>
                      </a:pPr>
                      <a:r>
                        <a:rPr sz="1400" b="1">
                          <a:latin typeface="Arial"/>
                        </a:rPr>
                        <a:t>Final Persona</a:t>
                      </a:r>
                    </a:p>
                  </a:txBody>
                  <a:tcPr/>
                </a:tc>
                <a:tc>
                  <a:txBody>
                    <a:bodyPr/>
                    <a:lstStyle/>
                    <a:p>
                      <a:pPr algn="l">
                        <a:spcAft>
                          <a:spcPts val="0"/>
                        </a:spcAft>
                      </a:pPr>
                      <a:r>
                        <a:rPr sz="1400" b="1">
                          <a:latin typeface="Arial"/>
                        </a:rPr>
                        <a:t>Consolidated?</a:t>
                      </a:r>
                    </a:p>
                  </a:txBody>
                  <a:tcPr/>
                </a:tc>
              </a:tr>
              <a:tr h="254000">
                <a:tc>
                  <a:txBody>
                    <a:bodyPr/>
                    <a:lstStyle/>
                    <a:p>
                      <a:pPr algn="l">
                        <a:spcAft>
                          <a:spcPts val="0"/>
                        </a:spcAft>
                      </a:pPr>
                      <a:r>
                        <a:rPr sz="1400" b="0">
                          <a:latin typeface="Arial"/>
                        </a:rPr>
                        <a:t>p5</a:t>
                      </a:r>
                    </a:p>
                  </a:txBody>
                  <a:tcPr/>
                </a:tc>
                <a:tc>
                  <a:txBody>
                    <a:bodyPr/>
                    <a:lstStyle/>
                    <a:p>
                      <a:pPr algn="l">
                        <a:spcAft>
                          <a:spcPts val="0"/>
                        </a:spcAft>
                      </a:pPr>
                      <a:r>
                        <a:rPr sz="1400" b="0">
                          <a:latin typeface="Arial"/>
                        </a:rPr>
                        <a:t>IT Generalist</a:t>
                      </a:r>
                    </a:p>
                  </a:txBody>
                  <a:tcPr/>
                </a:tc>
                <a:tc>
                  <a:txBody>
                    <a:bodyPr/>
                    <a:lstStyle/>
                    <a:p>
                      <a:pPr algn="l">
                        <a:spcAft>
                          <a:spcPts val="0"/>
                        </a:spcAft>
                      </a:pPr>
                      <a:r>
                        <a:rPr sz="1400" b="0">
                          <a:latin typeface="Arial"/>
                        </a:rPr>
                        <a:t>Network Admin</a:t>
                      </a:r>
                    </a:p>
                  </a:txBody>
                  <a:tcPr/>
                </a:tc>
                <a:tc>
                  <a:txBody>
                    <a:bodyPr/>
                    <a:lstStyle/>
                    <a:p>
                      <a:pPr algn="l">
                        <a:spcAft>
                          <a:spcPts val="0"/>
                        </a:spcAft>
                      </a:pPr>
                      <a:r>
                        <a:rPr sz="1400" b="0">
                          <a:latin typeface="Arial"/>
                        </a:rPr>
                        <a:t>IT Administrator</a:t>
                      </a:r>
                    </a:p>
                  </a:txBody>
                  <a:tcPr/>
                </a:tc>
                <a:tc>
                  <a:txBody>
                    <a:bodyPr/>
                    <a:lstStyle/>
                    <a:p>
                      <a:pPr algn="l">
                        <a:spcAft>
                          <a:spcPts val="0"/>
                        </a:spcAft>
                      </a:pPr>
                      <a:r>
                        <a:rPr sz="1400" b="0">
                          <a:latin typeface="Arial"/>
                        </a:rPr>
                        <a:t>Yes</a:t>
                      </a:r>
                    </a:p>
                  </a:txBody>
                  <a:tcPr/>
                </a:tc>
              </a:tr>
              <a:tr h="254000">
                <a:tc>
                  <a:txBody>
                    <a:bodyPr/>
                    <a:lstStyle/>
                    <a:p>
                      <a:pPr algn="l">
                        <a:spcAft>
                          <a:spcPts val="0"/>
                        </a:spcAft>
                      </a:pPr>
                      <a:r>
                        <a:rPr sz="1400" b="0">
                          <a:latin typeface="Arial"/>
                        </a:rPr>
                        <a:t>p6</a:t>
                      </a:r>
                    </a:p>
                  </a:txBody>
                  <a:tcPr/>
                </a:tc>
                <a:tc>
                  <a:txBody>
                    <a:bodyPr/>
                    <a:lstStyle/>
                    <a:p>
                      <a:pPr algn="l">
                        <a:spcAft>
                          <a:spcPts val="0"/>
                        </a:spcAft>
                      </a:pPr>
                      <a:r>
                        <a:rPr sz="1400" b="0">
                          <a:latin typeface="Arial"/>
                        </a:rPr>
                        <a:t>Vo IP Support Engineer</a:t>
                      </a:r>
                    </a:p>
                  </a:txBody>
                  <a:tcPr/>
                </a:tc>
                <a:tc>
                  <a:txBody>
                    <a:bodyPr/>
                    <a:lstStyle/>
                    <a:p>
                      <a:pPr algn="l">
                        <a:spcAft>
                          <a:spcPts val="0"/>
                        </a:spcAft>
                      </a:pPr>
                      <a:r>
                        <a:rPr sz="1400" b="0">
                          <a:latin typeface="Arial"/>
                        </a:rPr>
                        <a:t>Network Admin</a:t>
                      </a:r>
                    </a:p>
                  </a:txBody>
                  <a:tcPr/>
                </a:tc>
                <a:tc>
                  <a:txBody>
                    <a:bodyPr/>
                    <a:lstStyle/>
                    <a:p>
                      <a:pPr algn="l">
                        <a:spcAft>
                          <a:spcPts val="0"/>
                        </a:spcAft>
                      </a:pPr>
                      <a:r>
                        <a:rPr sz="1400" b="0">
                          <a:latin typeface="Arial"/>
                        </a:rPr>
                        <a:t>IT Administrator</a:t>
                      </a:r>
                    </a:p>
                  </a:txBody>
                  <a:tcPr/>
                </a:tc>
                <a:tc>
                  <a:txBody>
                    <a:bodyPr/>
                    <a:lstStyle/>
                    <a:p>
                      <a:pPr algn="l">
                        <a:spcAft>
                          <a:spcPts val="0"/>
                        </a:spcAft>
                      </a:pPr>
                      <a:r>
                        <a:rPr sz="1400" b="0">
                          <a:latin typeface="Arial"/>
                        </a:rPr>
                        <a:t>Yes</a:t>
                      </a:r>
                    </a:p>
                  </a:txBody>
                  <a:tcPr/>
                </a:tc>
              </a:tr>
            </a:tbl>
          </a:graphicData>
        </a:graphic>
      </p:graphicFrame>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Highlights</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1600"/>
              </a:spcAft>
            </a:pPr>
            <a:r>
              <a:rPr sz="1400" b="0">
                <a:latin typeface="Arial"/>
              </a:rPr>
              <a:t>Mission-critical service: Business phone uptime is treated as essential.</a:t>
            </a:r>
          </a:p>
          <a:p>
            <a:pPr>
              <a:spcAft>
                <a:spcPts val="1600"/>
              </a:spcAft>
            </a:pPr>
            <a:r>
              <a:rPr sz="1400" b="0">
                <a:latin typeface="Arial"/>
              </a:rPr>
              <a:t>Frequent admin touchpoints: Some participants are in the VOIP router's web interface multiple times per week.</a:t>
            </a:r>
          </a:p>
          <a:p>
            <a:pPr>
              <a:spcAft>
                <a:spcPts val="1600"/>
              </a:spcAft>
            </a:pPr>
            <a:r>
              <a:rPr sz="1400" b="0">
                <a:latin typeface="Arial"/>
              </a:rPr>
              <a:t>Useful live visibility: Real-time graphs for bandwidth and call stats were called out as helpful.</a:t>
            </a:r>
          </a:p>
          <a:p>
            <a:pPr>
              <a:spcAft>
                <a:spcPts val="1600"/>
              </a:spcAft>
            </a:pPr>
            <a:r>
              <a:rPr sz="1400" b="0">
                <a:latin typeface="Arial"/>
              </a:rPr>
              <a:t>Documentation gaps: Important answers are often spread across forums, long PDFs, screenshots, and community posts rather than being easy to find in official guidance.</a:t>
            </a:r>
          </a:p>
          <a:p>
            <a:pPr>
              <a:spcAft>
                <a:spcPts val="1600"/>
              </a:spcAft>
            </a:pPr>
            <a:r>
              <a:rPr sz="1400" b="0">
                <a:latin typeface="Arial"/>
              </a:rPr>
              <a:t>Network context matters: Jitter or packet loss is often the first indicator that something is wrong.</a:t>
            </a:r>
          </a:p>
          <a:p>
            <a:pPr>
              <a:spcAft>
                <a:spcPts val="1600"/>
              </a:spcAft>
            </a:pPr>
            <a:r>
              <a:rPr sz="1400" b="0">
                <a:latin typeface="Arial"/>
              </a:rPr>
              <a:t>Safer change management is needed: Participants want test or preview steps and compatibility checks before upgrades or major changes.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Highlights</a:t>
            </a:r>
          </a:p>
          <a:p>
            <a:pPr algn="l">
              <a:spcAft>
                <a:spcPts val="0"/>
              </a:spcAft>
            </a:pPr>
            <a:r>
              <a:rPr sz="1200" b="0">
                <a:latin typeface="Arial"/>
              </a:rPr>
              <a:t>Continued</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1600"/>
              </a:spcAft>
            </a:pPr>
            <a:r>
              <a:rPr sz="1400" b="0">
                <a:latin typeface="Arial"/>
              </a:rPr>
              <a:t>Routine admin efficiency still matters: Bulk user creation came up as a concrete request.</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2331720"/>
            <a:ext cx="8138160" cy="2194560"/>
          </a:xfrm>
          <a:prstGeom prst="rect">
            <a:avLst/>
          </a:prstGeom>
          <a:noFill/>
        </p:spPr>
        <p:txBody>
          <a:bodyPr wrap="none" anchor="ctr">
            <a:spAutoFit/>
          </a:bodyPr>
          <a:lstStyle/>
          <a:p>
            <a:pPr algn="l">
              <a:spcAft>
                <a:spcPts val="0"/>
              </a:spcAft>
            </a:pPr>
            <a:r>
              <a:rPr sz="2800" b="1">
                <a:latin typeface="Arial"/>
              </a:rPr>
              <a:t>Summary of Priority Findings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Errors and troubleshooting information are too hard to interpret</a:t>
            </a:r>
          </a:p>
          <a:p>
            <a:pPr algn="l">
              <a:spcAft>
                <a:spcPts val="0"/>
              </a:spcAft>
            </a:pPr>
            <a:r>
              <a:rPr sz="1200" b="0">
                <a:latin typeface="Arial"/>
              </a:rPr>
              <a:t>Summary of Priority Findings</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800"/>
              </a:spcAft>
            </a:pPr>
            <a:r>
              <a:rPr sz="1600" b="1">
                <a:latin typeface="Arial"/>
              </a:rPr>
              <a:t>Priority: P1</a:t>
            </a:r>
          </a:p>
          <a:p>
            <a:pPr>
              <a:spcAft>
                <a:spcPts val="400"/>
              </a:spcAft>
            </a:pPr>
            <a:r>
              <a:rPr sz="1400" b="0">
                <a:latin typeface="Arial"/>
              </a:rPr>
              <a:t/>
            </a:r>
          </a:p>
          <a:p>
            <a:pPr>
              <a:spcAft>
                <a:spcPts val="800"/>
              </a:spcAft>
            </a:pPr>
            <a:r>
              <a:rPr sz="1600" b="1">
                <a:latin typeface="Arial"/>
              </a:rPr>
              <a:t>Issue</a:t>
            </a:r>
          </a:p>
          <a:p>
            <a:pPr>
              <a:spcAft>
                <a:spcPts val="1400"/>
              </a:spcAft>
            </a:pPr>
            <a:r>
              <a:rPr sz="1400" b="0">
                <a:latin typeface="Arial"/>
              </a:rPr>
              <a:t>• Errors and troubleshooting information are too hard to interpret quickly.</a:t>
            </a:r>
          </a:p>
          <a:p>
            <a:pPr>
              <a:spcAft>
                <a:spcPts val="400"/>
              </a:spcAft>
            </a:pPr>
            <a:r>
              <a:rPr sz="1400" b="0">
                <a:latin typeface="Arial"/>
              </a:rPr>
              <a:t/>
            </a:r>
          </a:p>
          <a:p>
            <a:pPr>
              <a:spcAft>
                <a:spcPts val="800"/>
              </a:spcAft>
            </a:pPr>
            <a:r>
              <a:rPr sz="1600" b="1">
                <a:latin typeface="Arial"/>
              </a:rPr>
              <a:t>Recommendation</a:t>
            </a:r>
          </a:p>
          <a:p>
            <a:pPr>
              <a:spcAft>
                <a:spcPts val="1400"/>
              </a:spcAft>
            </a:pPr>
            <a:r>
              <a:rPr sz="1400" b="0">
                <a:latin typeface="Arial"/>
              </a:rPr>
              <a:t>• Translate errors into plain English, add actionable troubleshooting guidance, and link errors to relevant docs.</a:t>
            </a:r>
          </a:p>
          <a:p>
            <a:pPr>
              <a:spcAft>
                <a:spcPts val="400"/>
              </a:spcAft>
            </a:pPr>
            <a:r>
              <a:rPr sz="1400" b="0">
                <a:latin typeface="Arial"/>
              </a:rPr>
              <a:t/>
            </a:r>
          </a:p>
          <a:p>
            <a:pPr>
              <a:spcAft>
                <a:spcPts val="800"/>
              </a:spcAft>
            </a:pPr>
            <a:r>
              <a:rPr sz="1600" b="1">
                <a:latin typeface="Arial"/>
              </a:rPr>
              <a:t>Support strength</a:t>
            </a:r>
          </a:p>
          <a:p>
            <a:pPr>
              <a:spcAft>
                <a:spcPts val="1400"/>
              </a:spcAft>
            </a:pPr>
            <a:r>
              <a:rPr sz="1400" b="0">
                <a:latin typeface="Arial"/>
              </a:rPr>
              <a:t>• Strong</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Documentation is hard to navigate so people piece together</a:t>
            </a:r>
          </a:p>
          <a:p>
            <a:pPr algn="l">
              <a:spcAft>
                <a:spcPts val="0"/>
              </a:spcAft>
            </a:pPr>
            <a:r>
              <a:rPr sz="1200" b="0">
                <a:latin typeface="Arial"/>
              </a:rPr>
              <a:t>Summary of Priority Findings</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800"/>
              </a:spcAft>
            </a:pPr>
            <a:r>
              <a:rPr sz="1600" b="1">
                <a:latin typeface="Arial"/>
              </a:rPr>
              <a:t>Priority: P1</a:t>
            </a:r>
          </a:p>
          <a:p>
            <a:pPr>
              <a:spcAft>
                <a:spcPts val="400"/>
              </a:spcAft>
            </a:pPr>
            <a:r>
              <a:rPr sz="1400" b="0">
                <a:latin typeface="Arial"/>
              </a:rPr>
              <a:t/>
            </a:r>
          </a:p>
          <a:p>
            <a:pPr>
              <a:spcAft>
                <a:spcPts val="800"/>
              </a:spcAft>
            </a:pPr>
            <a:r>
              <a:rPr sz="1600" b="1">
                <a:latin typeface="Arial"/>
              </a:rPr>
              <a:t>Issue</a:t>
            </a:r>
          </a:p>
          <a:p>
            <a:pPr>
              <a:spcAft>
                <a:spcPts val="1400"/>
              </a:spcAft>
            </a:pPr>
            <a:r>
              <a:rPr sz="1400" b="0">
                <a:latin typeface="Arial"/>
              </a:rPr>
              <a:t>• Documentation is hard to navigate, so people piece together fixes from multiple sources.</a:t>
            </a:r>
          </a:p>
          <a:p>
            <a:pPr>
              <a:spcAft>
                <a:spcPts val="400"/>
              </a:spcAft>
            </a:pPr>
            <a:r>
              <a:rPr sz="1400" b="0">
                <a:latin typeface="Arial"/>
              </a:rPr>
              <a:t/>
            </a:r>
          </a:p>
          <a:p>
            <a:pPr>
              <a:spcAft>
                <a:spcPts val="800"/>
              </a:spcAft>
            </a:pPr>
            <a:r>
              <a:rPr sz="1600" b="1">
                <a:latin typeface="Arial"/>
              </a:rPr>
              <a:t>Recommendation</a:t>
            </a:r>
          </a:p>
          <a:p>
            <a:pPr>
              <a:spcAft>
                <a:spcPts val="1400"/>
              </a:spcAft>
            </a:pPr>
            <a:r>
              <a:rPr sz="1400" b="0">
                <a:latin typeface="Arial"/>
              </a:rPr>
              <a:t>• Improve documentation structure and make the most relevant guidance easier to find from the product experience.</a:t>
            </a:r>
          </a:p>
          <a:p>
            <a:pPr>
              <a:spcAft>
                <a:spcPts val="400"/>
              </a:spcAft>
            </a:pPr>
            <a:r>
              <a:rPr sz="1400" b="0">
                <a:latin typeface="Arial"/>
              </a:rPr>
              <a:t/>
            </a:r>
          </a:p>
          <a:p>
            <a:pPr>
              <a:spcAft>
                <a:spcPts val="800"/>
              </a:spcAft>
            </a:pPr>
            <a:r>
              <a:rPr sz="1600" b="1">
                <a:latin typeface="Arial"/>
              </a:rPr>
              <a:t>Support strength</a:t>
            </a:r>
          </a:p>
          <a:p>
            <a:pPr>
              <a:spcAft>
                <a:spcPts val="1400"/>
              </a:spcAft>
            </a:pPr>
            <a:r>
              <a:rPr sz="1400" b="0">
                <a:latin typeface="Arial"/>
              </a:rPr>
              <a:t>• Strong</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502920" y="342900"/>
            <a:ext cx="8138160" cy="891540"/>
          </a:xfrm>
          <a:prstGeom prst="rect">
            <a:avLst/>
          </a:prstGeom>
          <a:noFill/>
        </p:spPr>
        <p:txBody>
          <a:bodyPr wrap="square" anchor="t">
            <a:spAutoFit/>
          </a:bodyPr>
          <a:lstStyle/>
          <a:p>
            <a:pPr algn="l">
              <a:spcAft>
                <a:spcPts val="200"/>
              </a:spcAft>
            </a:pPr>
            <a:r>
              <a:rPr sz="1800" b="1">
                <a:latin typeface="Arial"/>
              </a:rPr>
              <a:t>Changes and upgrades feel risky when users cannot validate</a:t>
            </a:r>
          </a:p>
          <a:p>
            <a:pPr algn="l">
              <a:spcAft>
                <a:spcPts val="0"/>
              </a:spcAft>
            </a:pPr>
            <a:r>
              <a:rPr sz="1200" b="0">
                <a:latin typeface="Arial"/>
              </a:rPr>
              <a:t>Summary of Priority Findings</a:t>
            </a:r>
          </a:p>
        </p:txBody>
      </p:sp>
      <p:sp>
        <p:nvSpPr>
          <p:cNvPr id="3" name="TextBox 2"/>
          <p:cNvSpPr txBox="1"/>
          <p:nvPr/>
        </p:nvSpPr>
        <p:spPr>
          <a:xfrm>
            <a:off x="502920" y="1357883"/>
            <a:ext cx="8138160" cy="5157217"/>
          </a:xfrm>
          <a:prstGeom prst="rect">
            <a:avLst/>
          </a:prstGeom>
          <a:noFill/>
        </p:spPr>
        <p:txBody>
          <a:bodyPr wrap="square">
            <a:spAutoFit/>
          </a:bodyPr>
          <a:lstStyle/>
          <a:p>
            <a:pPr>
              <a:spcAft>
                <a:spcPts val="800"/>
              </a:spcAft>
            </a:pPr>
            <a:r>
              <a:rPr sz="1600" b="1">
                <a:latin typeface="Arial"/>
              </a:rPr>
              <a:t>Priority: P2</a:t>
            </a:r>
          </a:p>
          <a:p>
            <a:pPr>
              <a:spcAft>
                <a:spcPts val="400"/>
              </a:spcAft>
            </a:pPr>
            <a:r>
              <a:rPr sz="1400" b="0">
                <a:latin typeface="Arial"/>
              </a:rPr>
              <a:t/>
            </a:r>
          </a:p>
          <a:p>
            <a:pPr>
              <a:spcAft>
                <a:spcPts val="800"/>
              </a:spcAft>
            </a:pPr>
            <a:r>
              <a:rPr sz="1600" b="1">
                <a:latin typeface="Arial"/>
              </a:rPr>
              <a:t>Issue</a:t>
            </a:r>
          </a:p>
          <a:p>
            <a:pPr>
              <a:spcAft>
                <a:spcPts val="1400"/>
              </a:spcAft>
            </a:pPr>
            <a:r>
              <a:rPr sz="1400" b="0">
                <a:latin typeface="Arial"/>
              </a:rPr>
              <a:t>• Changes and upgrades feel risky when users cannot validate impact in advance.</a:t>
            </a:r>
          </a:p>
          <a:p>
            <a:pPr>
              <a:spcAft>
                <a:spcPts val="400"/>
              </a:spcAft>
            </a:pPr>
            <a:r>
              <a:rPr sz="1400" b="0">
                <a:latin typeface="Arial"/>
              </a:rPr>
              <a:t/>
            </a:r>
          </a:p>
          <a:p>
            <a:pPr>
              <a:spcAft>
                <a:spcPts val="800"/>
              </a:spcAft>
            </a:pPr>
            <a:r>
              <a:rPr sz="1600" b="1">
                <a:latin typeface="Arial"/>
              </a:rPr>
              <a:t>Recommendation</a:t>
            </a:r>
          </a:p>
          <a:p>
            <a:pPr>
              <a:spcAft>
                <a:spcPts val="1400"/>
              </a:spcAft>
            </a:pPr>
            <a:r>
              <a:rPr sz="1400" b="0">
                <a:latin typeface="Arial"/>
              </a:rPr>
              <a:t>• Add test or preview capabilities and check compatibility before upgrades run.</a:t>
            </a:r>
          </a:p>
          <a:p>
            <a:pPr>
              <a:spcAft>
                <a:spcPts val="400"/>
              </a:spcAft>
            </a:pPr>
            <a:r>
              <a:rPr sz="1400" b="0">
                <a:latin typeface="Arial"/>
              </a:rPr>
              <a:t/>
            </a:r>
          </a:p>
          <a:p>
            <a:pPr>
              <a:spcAft>
                <a:spcPts val="800"/>
              </a:spcAft>
            </a:pPr>
            <a:r>
              <a:rPr sz="1600" b="1">
                <a:latin typeface="Arial"/>
              </a:rPr>
              <a:t>Support strength</a:t>
            </a:r>
          </a:p>
          <a:p>
            <a:pPr>
              <a:spcAft>
                <a:spcPts val="1400"/>
              </a:spcAft>
            </a:pPr>
            <a:r>
              <a:rPr sz="1400" b="0">
                <a:latin typeface="Arial"/>
              </a:rPr>
              <a:t>• Strong</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