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Relationship Id="rId73" Type="http://schemas.openxmlformats.org/officeDocument/2006/relationships/slide" Target="slides/slide67.xml"/><Relationship Id="rId74" Type="http://schemas.openxmlformats.org/officeDocument/2006/relationships/slide" Target="slides/slide68.xml"/><Relationship Id="rId75" Type="http://schemas.openxmlformats.org/officeDocument/2006/relationships/slide" Target="slides/slide69.xml"/><Relationship Id="rId76" Type="http://schemas.openxmlformats.org/officeDocument/2006/relationships/slide" Target="slides/slide70.xml"/><Relationship Id="rId77" Type="http://schemas.openxmlformats.org/officeDocument/2006/relationships/slide" Target="slides/slide71.xml"/><Relationship Id="rId78" Type="http://schemas.openxmlformats.org/officeDocument/2006/relationships/slide" Target="slides/slide72.xml"/><Relationship Id="rId79" Type="http://schemas.openxmlformats.org/officeDocument/2006/relationships/slide" Target="slides/slide73.xml"/><Relationship Id="rId80" Type="http://schemas.openxmlformats.org/officeDocument/2006/relationships/slide" Target="slides/slide7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6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6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6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7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7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6172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400" b="1">
                <a:latin typeface="Arial"/>
              </a:rPr>
              <a:t>AI_Quality_Review - Survey</a:t>
            </a:r>
            <a:br/>
            <a:br/>
            <a:r>
              <a:rPr sz="1400" b="0">
                <a:latin typeface="Arial"/>
              </a:rPr>
              <a:t>Study: Survey</a:t>
            </a:r>
            <a:br/>
            <a:r>
              <a:rPr sz="1400" b="0">
                <a:latin typeface="Arial"/>
              </a:rPr>
              <a:t>Persona: Quantitative Summary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16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632"/>
                <a:gridCol w="1627632"/>
                <a:gridCol w="1627632"/>
                <a:gridCol w="1627632"/>
                <a:gridCol w="1627632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Felt Very Confident Using the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3.587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Found the System Unnecessarily Complex.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2.550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632"/>
                <a:gridCol w="1627632"/>
                <a:gridCol w="1627632"/>
                <a:gridCol w="1627632"/>
                <a:gridCol w="1627632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Found the System Very Cumbersome to Use.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2.563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1.171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Found the Various Functions in This System Were Well Integrated.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3.417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632"/>
                <a:gridCol w="1627632"/>
                <a:gridCol w="1627632"/>
                <a:gridCol w="1627632"/>
                <a:gridCol w="1627632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Needed to Learn a Lot of Things Before I Could Get Going with This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2.497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Think That I Would Like to Use This System Frequently.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3.453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632"/>
                <a:gridCol w="1627632"/>
                <a:gridCol w="1627632"/>
                <a:gridCol w="1627632"/>
                <a:gridCol w="1627632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Think That I Would Need the Support of a Technical Person to Be Able to Use This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2.537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Thought the System Was Easy to Use.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3.490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1.172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632"/>
                <a:gridCol w="1627632"/>
                <a:gridCol w="1627632"/>
                <a:gridCol w="1627632"/>
                <a:gridCol w="1627632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Thought There Was Too Much Inconsistency in This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2.540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Would Imagine That Most People Would Learn to Use This System Very Quickly.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1.181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CSAT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5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632"/>
                <a:gridCol w="1627632"/>
                <a:gridCol w="1627632"/>
                <a:gridCol w="1627632"/>
                <a:gridCol w="1627632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CSAT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3.640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NPS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5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632"/>
                <a:gridCol w="1627632"/>
                <a:gridCol w="1627632"/>
                <a:gridCol w="1627632"/>
                <a:gridCol w="1627632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6.487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7.000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2.702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Numeric Snapshot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5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632"/>
                <a:gridCol w="1627632"/>
                <a:gridCol w="1627632"/>
                <a:gridCol w="1627632"/>
                <a:gridCol w="1627632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Ease of Use Rating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3.540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 = 300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Is There Anything You Would Want to See Changed About the New Version of the Ai Dashboard?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39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540"/>
                <a:gridCol w="2034540"/>
                <a:gridCol w="2034540"/>
                <a:gridCol w="203454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Theme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Percent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Support strength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Filters and 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2.4%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Navigation clarity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Chart readability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2.4%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Layout and density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AI insight quality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Is There Anything You Would Want to See Changed About the New Version of the Ai Dashboard?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0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540"/>
                <a:gridCol w="2034540"/>
                <a:gridCol w="2034540"/>
                <a:gridCol w="203454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Theme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Percent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Support strength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Editing workflows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Speed and feedback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80.1%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Executive summary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920" y="1357883"/>
            <a:ext cx="8138160" cy="5157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This full-run quantitative survey analysis found moderate rather than strong results across perceived usability, satisfaction, and willingness to recommend.</a:t>
            </a:r>
          </a:p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SUS averaged 3.013 out of 5, CSAT averaged 3.640 out of 5, and NPS averaged 6.487 out of 10.</a:t>
            </a:r>
          </a:p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Ease of Use Rating averaged 3.540 out of 5, and the A/B comparison found no statistically significant difference between the Current Dashboard and the New Dashboard on this measure.</a:t>
            </a:r>
          </a:p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Within SUS, the lowest-scoring item was "I Needed to Learn a Lot of Things Before I Could Get Going with This System." at 2.497 out of 5, indicating the clearest learnability gap in the results.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Were There Specific Features You Wanted to Give More Feedback On?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39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540"/>
                <a:gridCol w="2034540"/>
                <a:gridCol w="2034540"/>
                <a:gridCol w="203454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Theme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Percent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Support strength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Chart clarity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9.4%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Navigation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6.1%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Exports and sharing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5.5%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Filters and sorting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7.2%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Sentiment and themes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3.9%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Were There Specific Features You Wanted to Give More Feedback On?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0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540"/>
                <a:gridCol w="2034540"/>
                <a:gridCol w="2034540"/>
                <a:gridCol w="203454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Theme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Percent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Support strength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Performance and responsiveness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Accessibility and readability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61.9%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Medium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Conclusions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920" y="1357883"/>
            <a:ext cx="8138160" cy="5157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400"/>
              </a:spcAft>
            </a:pPr>
            <a:r>
              <a:rPr sz="1600" b="0">
                <a:latin typeface="Arial"/>
              </a:rPr>
              <a:t>Overall, this full-run analysis shows an experience that is usable but not yet strong. Moderate scores across SUS, CSAT, NPS, and Ease of Use Rating, combined with no measurable ease-of-use lift between dashboard versions, suggest that the next round of improvements should focus on learnability and on recurring workflow issues in charts, navigation, and filtering.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Next Steps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920" y="1357883"/>
            <a:ext cx="8138160" cy="5157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Review the getting-started experience and early task flow to identify where people feel they need to learn too much before they can begin using the system.</a:t>
            </a:r>
          </a:p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Run a focused design pass on charts, navigation, and filters so labels, legends, controls, and filter states are clearer and easier to use in day-to-day workflows.</a:t>
            </a:r>
          </a:p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Improve reporting workflows by refining exports and sharing, because open-ended feedback shows these tasks matter for repeat use.</a:t>
            </a:r>
          </a:p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Use follow-up A/B testing on revised concepts to verify whether targeted design changes produce a meaningful improvement in Ease of Use Rating.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58" cy="142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2594"/>
                <a:gridCol w="1162594"/>
                <a:gridCol w="1162594"/>
                <a:gridCol w="1162594"/>
                <a:gridCol w="1162594"/>
                <a:gridCol w="1162594"/>
                <a:gridCol w="1162594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Max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Ease of Use Rating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3.540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Think That I Would Like to Use This System Frequently.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3.453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Found the System Unnecessarily Complex.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2.550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58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2594"/>
                <a:gridCol w="1162594"/>
                <a:gridCol w="1162594"/>
                <a:gridCol w="1162594"/>
                <a:gridCol w="1162594"/>
                <a:gridCol w="1162594"/>
                <a:gridCol w="1162594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Max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Thought the System Was Easy to Use.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3.490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1.172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Think That I Would Need the Support of a Technical Person to Be Able to Use This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2.537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58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2594"/>
                <a:gridCol w="1162594"/>
                <a:gridCol w="1162594"/>
                <a:gridCol w="1162594"/>
                <a:gridCol w="1162594"/>
                <a:gridCol w="1162594"/>
                <a:gridCol w="1162594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Max</a:t>
                      </a:r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Found the Various Functions in This System Were Well Integrated.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3.417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Thought There Was Too Much Inconsistency in This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2.540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58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2594"/>
                <a:gridCol w="1162594"/>
                <a:gridCol w="1162594"/>
                <a:gridCol w="1162594"/>
                <a:gridCol w="1162594"/>
                <a:gridCol w="1162594"/>
                <a:gridCol w="1162594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Max</a:t>
                      </a:r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Would Imagine That Most People Would Learn to Use This System Very Quickly.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1.181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Found the System Very Cumbersome to Use.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2.563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1.171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58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2594"/>
                <a:gridCol w="1162594"/>
                <a:gridCol w="1162594"/>
                <a:gridCol w="1162594"/>
                <a:gridCol w="1162594"/>
                <a:gridCol w="1162594"/>
                <a:gridCol w="1162594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Max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Felt Very Confident Using the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3.587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Needed to Learn a Lot of Things Before I Could Get Going with This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2.497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1.225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58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2594"/>
                <a:gridCol w="1162594"/>
                <a:gridCol w="1162594"/>
                <a:gridCol w="1162594"/>
                <a:gridCol w="1162594"/>
                <a:gridCol w="1162594"/>
                <a:gridCol w="1162594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Max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CSAT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3.640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5.000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6.487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7.000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2.702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0.000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10.000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Executive summary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920" y="1357883"/>
            <a:ext cx="8138160" cy="5157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Open-ended feedback pointed most clearly to chart clarity, navigation flow, filters and sorting, exports and sharing, layout and density, and navigation clarity as recurring areas for improvement.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58" cy="10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297"/>
                <a:gridCol w="581297"/>
                <a:gridCol w="581297"/>
                <a:gridCol w="581297"/>
                <a:gridCol w="581297"/>
                <a:gridCol w="581297"/>
                <a:gridCol w="581297"/>
                <a:gridCol w="581297"/>
                <a:gridCol w="581297"/>
                <a:gridCol w="581297"/>
                <a:gridCol w="581297"/>
                <a:gridCol w="581297"/>
                <a:gridCol w="581297"/>
                <a:gridCol w="581297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Current Dashboard 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Current Dashboard 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Current Dashboard 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New Dashboard 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New Dashboard mean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New Dashboard 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Mean difference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df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Effect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Alpha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Interpretation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Ease of Use Rating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3.553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3.527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1.015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0.027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0.229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297.939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0.8188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0.026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0.05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No statistically significant difference was detected between Current Dashboard and New Dashboard on Ease of Use Rating in this sample (p=0.8188) (Current Dashboard: 3.553, New Dashboard: 3.527).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5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360"/>
                <a:gridCol w="1356360"/>
                <a:gridCol w="1356360"/>
                <a:gridCol w="1356360"/>
                <a:gridCol w="1356360"/>
                <a:gridCol w="135636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Bartlett 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Determinant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KMO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Factors retained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SUS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0.0000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0.004441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0.954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87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080"/>
                <a:gridCol w="406908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Factor 1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Think That I Would Like to Use This System Frequently.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0.765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Found the System Unnecessarily Complex.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-0.765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Thought the System Was Easy to Use.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0.764</a:t>
                      </a:r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Think That I Would Need the Support of a Technical Person to Be Able to Use This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-0.716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87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080"/>
                <a:gridCol w="406908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Factor 1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Found the Various Functions in This System Were Well Integrated.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0.720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Thought There Was Too Much Inconsistency in This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-0.730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Would Imagine That Most People Would Learn to Use This System Very Quickly.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0.706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Found the System Very Cumbersome to Use.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-0.766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96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080"/>
                <a:gridCol w="406908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Factor 1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Felt Very Confident Using the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0.687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I Needed to Learn a Lot of Things Before I Could Get Going with This System.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-0.735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71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720"/>
                <a:gridCol w="2712720"/>
                <a:gridCol w="271272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Clusters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Silhouette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Top distinguishing variables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0.338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Experience Level, Ease of Use Rating, Preference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Descriptive Statistics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62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080"/>
                <a:gridCol w="406908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Cluster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Size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Cluster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54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Cluster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45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Cluster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61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Cluster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47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Cluster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37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Cluster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56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Experience Level Distribution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0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080"/>
                <a:gridCol w="406908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Occasional 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118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New 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99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Power 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83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Experience Level Distribution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27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080"/>
                <a:gridCol w="406908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Once a Month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89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Daily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73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Once a Week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70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Once a Quarter or Less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68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Assigned Version Distribution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080"/>
                <a:gridCol w="406908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Current Dashboard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150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New Dashboard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150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Highlights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920" y="1357883"/>
            <a:ext cx="8138160" cy="5157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Confidence using the system was the highest-scoring SUS item at 3.587 out of 5.</a:t>
            </a:r>
          </a:p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The NPS breakdown showed more detractors than promoters.</a:t>
            </a:r>
          </a:p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There was no statistically significant difference between the Current Dashboard and the New Dashboard on Ease of Use Rating.</a:t>
            </a:r>
          </a:p>
          <a:p>
            <a:pPr>
              <a:spcAft>
                <a:spcPts val="1600"/>
              </a:spcAft>
            </a:pPr>
            <a:r>
              <a:rPr sz="1600" b="0">
                <a:latin typeface="Arial"/>
              </a:rPr>
              <a:t>Open-ended comments described the new dashboard as cleaner and more modern, but also noted buried actions, unclear filter behavior, and a need for clearer chart labels, legends, date ranges, and visual contrast.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Preference Distribution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0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080"/>
                <a:gridCol w="406908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New Dashboard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131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Current Dashboard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125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No Preference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44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Preference Distribution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62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720"/>
                <a:gridCol w="2712720"/>
                <a:gridCol w="271272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Theme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Percent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Filters and 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2.4%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Navigation clarity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4.2%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Chart readability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2.4%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Layout and density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4.8%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AI insight quality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1.8%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Editing workflows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2.4%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Preference Distribution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720"/>
                <a:gridCol w="2712720"/>
                <a:gridCol w="271272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Theme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Percent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Speed and feedback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1.8%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80.1%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Preference Distribution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162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720"/>
                <a:gridCol w="2712720"/>
                <a:gridCol w="271272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Theme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Percent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Chart clarity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9.4%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Navigation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6.1%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Exports and sharing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5.5%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Filters and sorting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7.2%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Sentiment and themes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3.9%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Performance and responsiveness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200" b="0">
                          <a:latin typeface="Arial"/>
                        </a:rPr>
                        <a:t>2.2%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Preference Distribution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02920" y="1357883"/>
          <a:ext cx="813816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720"/>
                <a:gridCol w="2712720"/>
                <a:gridCol w="2712720"/>
              </a:tblGrid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Theme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1">
                          <a:latin typeface="Arial"/>
                        </a:rPr>
                        <a:t>Percent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Accessibility and readability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3.9%</a:t>
                      </a:r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112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400" b="0">
                          <a:latin typeface="Arial"/>
                        </a:rPr>
                        <a:t>61.9%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31720"/>
            <a:ext cx="8138160" cy="21945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1">
                <a:latin typeface="Arial"/>
              </a:rPr>
              <a:t>SUS Charts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 Distribution — I Think That I Would Like to Use This System Frequently.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SUS Distribution — I Think That I Would Like to Use This System Frequently.. Each bar totals 100%, which makes the group-to-group balance easier to compare.</a:t>
            </a:r>
          </a:p>
        </p:txBody>
      </p:sp>
      <p:pic>
        <p:nvPicPr>
          <p:cNvPr id="3" name="Picture 2" descr="pptx_chart_main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 Distribution — I Found the System Unnecessarily Complex.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SUS Distribution — I Found the System Unnecessarily Complex.. Each bar totals 100%, which makes the group-to-group balance easier to compare.</a:t>
            </a:r>
          </a:p>
        </p:txBody>
      </p:sp>
      <p:pic>
        <p:nvPicPr>
          <p:cNvPr id="3" name="Picture 2" descr="pptx_chart_main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 Distribution — I Thought the System Was Easy to Use.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SUS Distribution — I Thought the System Was Easy to Use.. Each bar totals 100%, which makes the group-to-group balance easier to compare.</a:t>
            </a:r>
          </a:p>
        </p:txBody>
      </p:sp>
      <p:pic>
        <p:nvPicPr>
          <p:cNvPr id="3" name="Picture 2" descr="pptx_chart_ma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 Distribution — I Think That I Would Need the Support of a Technical Person to Be Able to Use This System.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SUS Distribution — I Think That I Would Need the Support of a Technical Person to Be Able to Use This System.. Each bar totals 100%, which makes the group-to-group balance easier to compare.</a:t>
            </a:r>
          </a:p>
        </p:txBody>
      </p:sp>
      <p:pic>
        <p:nvPicPr>
          <p:cNvPr id="3" name="Picture 2" descr="pptx_chart_main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31720"/>
            <a:ext cx="8138160" cy="21945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1">
                <a:latin typeface="Arial"/>
              </a:rPr>
              <a:t>Priority Findings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 Distribution — I Found the Various Functions in This System Were Well Integrated.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SUS Distribution — I Found the Various Functions in This System Were Well Integrated.. Each bar totals 100%, which makes the group-to-group balance easier to compare.</a:t>
            </a:r>
          </a:p>
        </p:txBody>
      </p:sp>
      <p:pic>
        <p:nvPicPr>
          <p:cNvPr id="3" name="Picture 2" descr="pptx_chart_main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 Distribution — I Thought There Was Too Much Inconsistency in This System.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SUS Distribution — I Thought There Was Too Much Inconsistency in This System.. Each bar totals 100%, which makes the group-to-group balance easier to compare.</a:t>
            </a:r>
          </a:p>
        </p:txBody>
      </p:sp>
      <p:pic>
        <p:nvPicPr>
          <p:cNvPr id="3" name="Picture 2" descr="pptx_chart_main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 Distribution — I Would Imagine That Most People Would Learn to Use This System Very Quickly.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SUS Distribution — I Would Imagine That Most People Would Learn to Use This System Very Quickly.. Each bar totals 100%, which makes the group-to-group balance easier to compare.</a:t>
            </a:r>
          </a:p>
        </p:txBody>
      </p:sp>
      <p:pic>
        <p:nvPicPr>
          <p:cNvPr id="3" name="Picture 2" descr="pptx_chart_main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 Distribution — I Found the System Very Cumbersome to Use.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SUS Distribution — I Found the System Very Cumbersome to Use.. Each bar totals 100%, which makes the group-to-group balance easier to compare.</a:t>
            </a:r>
          </a:p>
        </p:txBody>
      </p:sp>
      <p:pic>
        <p:nvPicPr>
          <p:cNvPr id="3" name="Picture 2" descr="pptx_chart_main_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 Distribution — I Felt Very Confident Using the System.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SUS Distribution — I Felt Very Confident Using the System.. Each bar totals 100%, which makes the group-to-group balance easier to compare.</a:t>
            </a:r>
          </a:p>
        </p:txBody>
      </p:sp>
      <p:pic>
        <p:nvPicPr>
          <p:cNvPr id="3" name="Picture 2" descr="pptx_chart_main_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SUS Distribution — I Needed to Learn a Lot of Things Before I Could Get Going with This System.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SUS Distribution — I Needed to Learn a Lot of Things Before I Could Get Going with This System.. Each bar totals 100%, which makes the group-to-group balance easier to compare.</a:t>
            </a:r>
          </a:p>
        </p:txBody>
      </p:sp>
      <p:pic>
        <p:nvPicPr>
          <p:cNvPr id="3" name="Picture 2" descr="pptx_chart_main_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31720"/>
            <a:ext cx="8138160" cy="21945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1">
                <a:latin typeface="Arial"/>
              </a:rPr>
              <a:t>CSAT Charts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CSAT Distribution — CSAT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CSAT Distribution — CSAT. Each bar totals 100%, which makes the group-to-group balance easier to compare.</a:t>
            </a:r>
          </a:p>
        </p:txBody>
      </p:sp>
      <p:pic>
        <p:nvPicPr>
          <p:cNvPr id="3" name="Picture 2" descr="pptx_chart_main_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31720"/>
            <a:ext cx="8138160" cy="21945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1">
                <a:latin typeface="Arial"/>
              </a:rPr>
              <a:t>NPS Charts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NPS Breakdown — NPS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balance of detractors, passives, and promoters. Higher promoter counts indicate stronger willingness to recommend.</a:t>
            </a:r>
          </a:p>
        </p:txBody>
      </p:sp>
      <p:pic>
        <p:nvPicPr>
          <p:cNvPr id="3" name="Picture 2" descr="pptx_chart_main_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I Needed to Learn a Lot of Things Before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Priority Findings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920" y="1357883"/>
            <a:ext cx="8138160" cy="5157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Priority: P1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Issue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"I Needed to Learn a Lot of Things Before I Could Get Going with This System." scored lowest at 2.497 out of 5.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Recommendation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Clarify and simplify the experience tied to getting started with the system so people can begin using it with less upfront learning.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Support strength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Strong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31720"/>
            <a:ext cx="8138160" cy="21945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1">
                <a:latin typeface="Arial"/>
              </a:rPr>
              <a:t>Numeric Snapshot Charts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Likert scale Distribution — Ease of Use Rating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n(question) = 300</a:t>
            </a:r>
            <a:br/>
            <a:r>
              <a:rPr sz="1200" b="0">
                <a:latin typeface="Arial"/>
              </a:rPr>
              <a:t>This chart shows the percentage distribution of responses for Likert scale Distribution — Ease of Use Rating. Each bar totals 100%, which makes the group-to-group balance easier to compare.</a:t>
            </a:r>
          </a:p>
        </p:txBody>
      </p:sp>
      <p:pic>
        <p:nvPicPr>
          <p:cNvPr id="3" name="Picture 2" descr="pptx_chart_main_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31720"/>
            <a:ext cx="8138160" cy="21945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1">
                <a:latin typeface="Arial"/>
              </a:rPr>
              <a:t>Segment Analysis Charts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Welch t-test — Ease of Use Rating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 = 300; grouped by Assigned Version</a:t>
            </a:r>
            <a:br/>
            <a:r>
              <a:rPr sz="1200" b="0">
                <a:latin typeface="Arial"/>
              </a:rPr>
              <a:t>No statistically significant difference was detected between Current Dashboard and New Dashboard on Ease of Use Rating in this sample (p=0.8188) (Current Dashboard: 3.553, New Dashboard: 3.527). This estimation plot shows the raw group values and the 95% confidence interval for the mean difference.</a:t>
            </a:r>
          </a:p>
        </p:txBody>
      </p:sp>
      <p:pic>
        <p:nvPicPr>
          <p:cNvPr id="3" name="Picture 2" descr="pptx_chart_main_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31720"/>
            <a:ext cx="8138160" cy="21945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1">
                <a:latin typeface="Arial"/>
              </a:rPr>
              <a:t>Cluster Analysis Charts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Cluster Sizes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 = 300</a:t>
            </a:r>
            <a:br/>
            <a:r>
              <a:rPr sz="1200" b="0">
                <a:latin typeface="Arial"/>
              </a:rPr>
              <a:t>This chart shows the relative size of each cluster. The silhouette score for this solution was 0.338.</a:t>
            </a:r>
          </a:p>
        </p:txBody>
      </p:sp>
      <p:pic>
        <p:nvPicPr>
          <p:cNvPr id="3" name="Picture 2" descr="pptx_chart_main_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31720"/>
            <a:ext cx="8138160" cy="21945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1">
                <a:latin typeface="Arial"/>
              </a:rPr>
              <a:t>Open - Ended Thematic Analysis Charts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Open-Ended Themes — Is There Anything You Would Want to See Changed About the New Version of the Ai Dashboard?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n(responses) = 300; n = 300</a:t>
            </a:r>
            <a:br/>
            <a:r>
              <a:rPr sz="1200" b="0">
                <a:latin typeface="Arial"/>
              </a:rPr>
              <a:t>This chart shows how often each theme appeared in responses to Open-Ended Themes — Is There Anything You Would Want to See Changed About the New Version of the Ai Dashboard?. Higher bars indicate themes that were mentioned more frequently.</a:t>
            </a:r>
          </a:p>
        </p:txBody>
      </p:sp>
      <p:pic>
        <p:nvPicPr>
          <p:cNvPr id="3" name="Picture 2" descr="pptx_chart_main_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Open-Ended Themes — Were There Specific Features You Wanted to Give More Feedback On?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n(responses) = 300; n = 300</a:t>
            </a:r>
            <a:br/>
            <a:r>
              <a:rPr sz="1200" b="0">
                <a:latin typeface="Arial"/>
              </a:rPr>
              <a:t>This chart shows how often each theme appeared in responses to Open-Ended Themes — Were There Specific Features You Wanted to Give More Feedback On?. Higher bars indicate themes that were mentioned more frequently.</a:t>
            </a:r>
          </a:p>
        </p:txBody>
      </p:sp>
      <p:pic>
        <p:nvPicPr>
          <p:cNvPr id="3" name="Picture 2" descr="pptx_chart_main_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31720"/>
            <a:ext cx="8138160" cy="21945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1">
                <a:latin typeface="Arial"/>
              </a:rPr>
              <a:t>Appendix Charts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In Were There Specific Features You Wanted to Give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Priority Findings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920" y="1357883"/>
            <a:ext cx="8138160" cy="5157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Priority: P2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Issue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In "Were There Specific Features You Wanted to Give More Feedback On?", respondents repeatedly mentioned Chart clarity.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Recommendation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Address the open-ended feedback theme around chart clarity by improving labels, hover behavior, dense views, resizing, and small-screen readability.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Support strength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Medium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31720"/>
            <a:ext cx="8138160" cy="21945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1">
                <a:latin typeface="Arial"/>
              </a:rPr>
              <a:t>Cluster Analysis Charts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Cluster PCA View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 = 300</a:t>
            </a:r>
            <a:br/>
            <a:r>
              <a:rPr sz="1200" b="0">
                <a:latin typeface="Arial"/>
              </a:rPr>
              <a:t>This PCA view shows how respondents grouped into clusters in a two-dimensional projection. The silhouette score for this solution was 0.338.</a:t>
            </a:r>
          </a:p>
        </p:txBody>
      </p:sp>
      <p:pic>
        <p:nvPicPr>
          <p:cNvPr id="3" name="Picture 2" descr="pptx_chart_appendix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31720"/>
            <a:ext cx="8138160" cy="21945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1">
                <a:latin typeface="Arial"/>
              </a:rPr>
              <a:t>Factor Analysis Charts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Factor Scree Plot — SUS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 = 300</a:t>
            </a:r>
            <a:br/>
            <a:r>
              <a:rPr sz="1200" b="0">
                <a:latin typeface="Arial"/>
              </a:rPr>
              <a:t>This scree plot shows how much variance each retained factor explained for SUS.</a:t>
            </a:r>
          </a:p>
        </p:txBody>
      </p:sp>
      <p:pic>
        <p:nvPicPr>
          <p:cNvPr id="3" name="Picture 2" descr="pptx_chart_appendix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Factor Loading Heatmap — SUS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n = 300</a:t>
            </a:r>
            <a:br/>
            <a:r>
              <a:rPr sz="1200" b="0">
                <a:latin typeface="Arial"/>
              </a:rPr>
              <a:t>This heatmap summarizes the retained factor loadings for SUS.</a:t>
            </a:r>
          </a:p>
        </p:txBody>
      </p:sp>
      <p:pic>
        <p:nvPicPr>
          <p:cNvPr id="3" name="Picture 2" descr="pptx_chart_appendix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57883"/>
            <a:ext cx="8138160" cy="515721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In Were There Specific Features You Wanted to Give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Priority Findings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920" y="1357883"/>
            <a:ext cx="8138160" cy="5157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Priority: P2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Issue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In "Were There Specific Features You Wanted to Give More Feedback On?", respondents repeatedly mentioned Navigation flow.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Recommendation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Address the open-ended feedback theme around navigation flow by improving discoverability, reducing hidden controls, and making it easier to reach details.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Support strength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Medium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342900"/>
            <a:ext cx="8138160" cy="8915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1800" b="1">
                <a:latin typeface="Arial"/>
              </a:rPr>
              <a:t>In Is There Anything You Would Want to See</a:t>
            </a:r>
          </a:p>
          <a:p>
            <a:pPr algn="l">
              <a:spcAft>
                <a:spcPts val="0"/>
              </a:spcAft>
            </a:pPr>
            <a:r>
              <a:rPr sz="1200" b="0">
                <a:latin typeface="Arial"/>
              </a:rPr>
              <a:t>Priority Findings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2920" y="1357883"/>
            <a:ext cx="8138160" cy="5157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Priority: P2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Issue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In "Is There Anything You Would Want to See Changed About the New Version of the Ai Dashboard?", respondents repeatedly mentioned Filters and search.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Recommendation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Address the open-ended feedback theme around filters and search by improving filter visibility, active-state clarity, resets, and persistence across tabs or reports.</a:t>
            </a:r>
          </a:p>
          <a:p>
            <a:pPr>
              <a:spcAft>
                <a:spcPts val="400"/>
              </a:spcAft>
            </a:pPr>
            <a:r>
              <a:rPr sz="1400" b="0">
                <a:latin typeface="Arial"/>
              </a:rPr>
              <a:t/>
            </a:r>
          </a:p>
          <a:p>
            <a:pPr>
              <a:spcAft>
                <a:spcPts val="800"/>
              </a:spcAft>
            </a:pPr>
            <a:r>
              <a:rPr sz="1600" b="1">
                <a:latin typeface="Arial"/>
              </a:rPr>
              <a:t>Support strength</a:t>
            </a:r>
          </a:p>
          <a:p>
            <a:pPr>
              <a:spcAft>
                <a:spcPts val="1400"/>
              </a:spcAft>
            </a:pPr>
            <a:r>
              <a:rPr sz="1400" b="0">
                <a:latin typeface="Arial"/>
              </a:rPr>
              <a:t>• Medium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